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9144000" cy="6858000" type="screen4x3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99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3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276478" cy="337166"/>
          </a:xfrm>
          <a:prstGeom prst="rect">
            <a:avLst/>
          </a:prstGeom>
        </p:spPr>
        <p:txBody>
          <a:bodyPr vert="horz" lIns="90768" tIns="45384" rIns="90768" bIns="4538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7534" y="2"/>
            <a:ext cx="4276478" cy="337166"/>
          </a:xfrm>
          <a:prstGeom prst="rect">
            <a:avLst/>
          </a:prstGeom>
        </p:spPr>
        <p:txBody>
          <a:bodyPr vert="horz" lIns="90768" tIns="45384" rIns="90768" bIns="45384" rtlCol="0"/>
          <a:lstStyle>
            <a:lvl1pPr algn="r">
              <a:defRPr sz="1200"/>
            </a:lvl1pPr>
          </a:lstStyle>
          <a:p>
            <a:fld id="{95179985-85EF-4704-AFF2-E841BE8EAC7B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397522"/>
            <a:ext cx="4276478" cy="337165"/>
          </a:xfrm>
          <a:prstGeom prst="rect">
            <a:avLst/>
          </a:prstGeom>
        </p:spPr>
        <p:txBody>
          <a:bodyPr vert="horz" lIns="90768" tIns="45384" rIns="90768" bIns="4538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7534" y="6397522"/>
            <a:ext cx="4276478" cy="337165"/>
          </a:xfrm>
          <a:prstGeom prst="rect">
            <a:avLst/>
          </a:prstGeom>
        </p:spPr>
        <p:txBody>
          <a:bodyPr vert="horz" lIns="90768" tIns="45384" rIns="90768" bIns="45384" rtlCol="0" anchor="b"/>
          <a:lstStyle>
            <a:lvl1pPr algn="r">
              <a:defRPr sz="1200"/>
            </a:lvl1pPr>
          </a:lstStyle>
          <a:p>
            <a:fld id="{BF8D58BD-46A9-44DC-AF6A-AA2E391D87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258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F00D-ED99-41EB-BC87-9735ADF11EC8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178-6F40-4505-B444-31EB5B828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757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F00D-ED99-41EB-BC87-9735ADF11EC8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178-6F40-4505-B444-31EB5B828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900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F00D-ED99-41EB-BC87-9735ADF11EC8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178-6F40-4505-B444-31EB5B828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919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F00D-ED99-41EB-BC87-9735ADF11EC8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178-6F40-4505-B444-31EB5B828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37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F00D-ED99-41EB-BC87-9735ADF11EC8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178-6F40-4505-B444-31EB5B828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422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F00D-ED99-41EB-BC87-9735ADF11EC8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178-6F40-4505-B444-31EB5B828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1819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F00D-ED99-41EB-BC87-9735ADF11EC8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178-6F40-4505-B444-31EB5B828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889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F00D-ED99-41EB-BC87-9735ADF11EC8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178-6F40-4505-B444-31EB5B828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6737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F00D-ED99-41EB-BC87-9735ADF11EC8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178-6F40-4505-B444-31EB5B828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3858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F00D-ED99-41EB-BC87-9735ADF11EC8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178-6F40-4505-B444-31EB5B828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483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F00D-ED99-41EB-BC87-9735ADF11EC8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178-6F40-4505-B444-31EB5B828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126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BF00D-ED99-41EB-BC87-9735ADF11EC8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F9178-6F40-4505-B444-31EB5B828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187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hyperlink" Target="tel:0967-46-556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-10576"/>
            <a:ext cx="1872208" cy="418058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SDG</a:t>
            </a:r>
            <a:r>
              <a:rPr kumimoji="1" lang="ja-JP" altLang="en-US" sz="2800" dirty="0">
                <a:solidFill>
                  <a:schemeClr val="bg1"/>
                </a:solidFill>
              </a:rPr>
              <a:t>ｓ</a:t>
            </a: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835696" y="0"/>
            <a:ext cx="73083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>
                <a:solidFill>
                  <a:schemeClr val="accent2"/>
                </a:solidFill>
              </a:rPr>
              <a:t>北里柴三郎プログラム～終始一貫～（小国町）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1245" y="458375"/>
            <a:ext cx="9061509" cy="1754326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200" dirty="0"/>
              <a:t>　日本が誇る世界的な医学者北里柴三郎は、嘉永</a:t>
            </a:r>
            <a:r>
              <a:rPr lang="en-US" altLang="ja-JP" sz="1200" dirty="0"/>
              <a:t>5</a:t>
            </a:r>
            <a:r>
              <a:rPr lang="ja-JP" altLang="en-US" sz="1200" dirty="0"/>
              <a:t>年（</a:t>
            </a:r>
            <a:r>
              <a:rPr lang="en-US" altLang="ja-JP" sz="1200" dirty="0"/>
              <a:t>1853</a:t>
            </a:r>
            <a:r>
              <a:rPr lang="ja-JP" altLang="en-US" sz="1200" dirty="0"/>
              <a:t>）庄屋北里惟信の長男として北里村（現小国町北里）に生まれました。</a:t>
            </a:r>
            <a:br>
              <a:rPr lang="ja-JP" altLang="en-US" sz="1200" dirty="0"/>
            </a:br>
            <a:r>
              <a:rPr lang="ja-JP" altLang="en-US" sz="1200" dirty="0"/>
              <a:t>明治</a:t>
            </a:r>
            <a:r>
              <a:rPr lang="en-US" altLang="ja-JP" sz="1200" dirty="0"/>
              <a:t>4</a:t>
            </a:r>
            <a:r>
              <a:rPr lang="ja-JP" altLang="en-US" sz="1200" dirty="0"/>
              <a:t>年（</a:t>
            </a:r>
            <a:r>
              <a:rPr lang="en-US" altLang="ja-JP" sz="1200" dirty="0"/>
              <a:t>1871</a:t>
            </a:r>
            <a:r>
              <a:rPr lang="ja-JP" altLang="en-US" sz="1200" dirty="0"/>
              <a:t>）熊本医学校に学び、さらに東京医学校（現東京大学医学部）に進み、卒業後、内務省衛生局に勤務、国の留学生として結核菌の発見者であるドイツのローベルト・コッホに師事しました。ここで貴重な研究業績を次々に発表、とりわけ破傷風菌の純粋培養法の確立（</a:t>
            </a:r>
            <a:r>
              <a:rPr lang="en-US" altLang="ja-JP" sz="1200" dirty="0"/>
              <a:t>1889</a:t>
            </a:r>
            <a:r>
              <a:rPr lang="ja-JP" altLang="en-US" sz="1200" dirty="0"/>
              <a:t>）と血清療法の発見（</a:t>
            </a:r>
            <a:r>
              <a:rPr lang="en-US" altLang="ja-JP" sz="1200" dirty="0"/>
              <a:t>1890</a:t>
            </a:r>
            <a:r>
              <a:rPr lang="ja-JP" altLang="en-US" sz="1200" dirty="0"/>
              <a:t>）は前人未踏のもので、世界の医学界にその名をとどろかせました。</a:t>
            </a:r>
            <a:br>
              <a:rPr lang="ja-JP" altLang="en-US" sz="1200" dirty="0"/>
            </a:br>
            <a:r>
              <a:rPr lang="ja-JP" altLang="en-US" sz="1200" dirty="0"/>
              <a:t>　帰国後、福沢諭吉などの援助により、伝染病研究所を設立、わが国の近代医学に大きな足跡をとどめました。大正</a:t>
            </a:r>
            <a:r>
              <a:rPr lang="en-US" altLang="ja-JP" sz="1200" dirty="0"/>
              <a:t>3</a:t>
            </a:r>
            <a:r>
              <a:rPr lang="ja-JP" altLang="en-US" sz="1200" dirty="0"/>
              <a:t>年（</a:t>
            </a:r>
            <a:r>
              <a:rPr lang="en-US" altLang="ja-JP" sz="1200" dirty="0"/>
              <a:t>1914</a:t>
            </a:r>
            <a:r>
              <a:rPr lang="ja-JP" altLang="en-US" sz="1200" dirty="0"/>
              <a:t>）自力で北里研究所を創設、昭和</a:t>
            </a:r>
            <a:r>
              <a:rPr lang="en-US" altLang="ja-JP" sz="1200" dirty="0"/>
              <a:t>6</a:t>
            </a:r>
            <a:r>
              <a:rPr lang="ja-JP" altLang="en-US" sz="1200" dirty="0"/>
              <a:t>年（</a:t>
            </a:r>
            <a:r>
              <a:rPr lang="en-US" altLang="ja-JP" sz="1200" dirty="0"/>
              <a:t>1931</a:t>
            </a:r>
            <a:r>
              <a:rPr lang="ja-JP" altLang="en-US" sz="1200" dirty="0"/>
              <a:t>）死去するまで終生わが国の公衆衛生、医学教育、医療行政の発展に貢献しました。</a:t>
            </a:r>
            <a:endParaRPr lang="en-US" altLang="ja-JP" sz="1200" dirty="0"/>
          </a:p>
          <a:p>
            <a:endParaRPr lang="ja-JP" altLang="en-US" sz="1200" dirty="0"/>
          </a:p>
          <a:p>
            <a:r>
              <a:rPr lang="ja-JP" altLang="en-US" sz="1200" dirty="0"/>
              <a:t>　日本が誇る世界的な細菌学者　北里柴三郎博士の新千円札に採用決定を記念し、また博士の偉業を学び知ることで、</a:t>
            </a:r>
            <a:br>
              <a:rPr lang="en-US" altLang="ja-JP" sz="1200" dirty="0"/>
            </a:br>
            <a:r>
              <a:rPr lang="ja-JP" altLang="en-US" sz="1200" dirty="0"/>
              <a:t>これからの人生の糧にしていただき、新たな時代、コロナや新たなウイルスと戦うべく、医療に従事する事の礎にしてください。</a:t>
            </a:r>
            <a:endParaRPr lang="en-US" altLang="ja-JP" sz="1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245" y="5187385"/>
            <a:ext cx="618288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【</a:t>
            </a:r>
            <a:r>
              <a:rPr kumimoji="1" lang="ja-JP" altLang="en-US" sz="1400" dirty="0"/>
              <a:t>受入期間</a:t>
            </a:r>
            <a:r>
              <a:rPr kumimoji="1" lang="en-US" altLang="ja-JP" sz="1400" dirty="0"/>
              <a:t>】</a:t>
            </a:r>
            <a:r>
              <a:rPr kumimoji="1" lang="ja-JP" altLang="en-US" sz="1400" dirty="0"/>
              <a:t>　　通年</a:t>
            </a:r>
            <a:endParaRPr kumimoji="1" lang="en-US" altLang="ja-JP" sz="1400" dirty="0"/>
          </a:p>
          <a:p>
            <a:r>
              <a:rPr kumimoji="1" lang="en-US" altLang="ja-JP" sz="1400" dirty="0"/>
              <a:t>【</a:t>
            </a:r>
            <a:r>
              <a:rPr kumimoji="1" lang="ja-JP" altLang="en-US" sz="1400" dirty="0"/>
              <a:t>受入人数</a:t>
            </a:r>
            <a:r>
              <a:rPr kumimoji="1" lang="en-US" altLang="ja-JP" sz="1400" dirty="0"/>
              <a:t>】</a:t>
            </a:r>
            <a:r>
              <a:rPr kumimoji="1" lang="ja-JP" altLang="en-US" sz="1400" dirty="0"/>
              <a:t>　　</a:t>
            </a:r>
            <a:r>
              <a:rPr lang="ja-JP" altLang="en-US" sz="1400" dirty="0"/>
              <a:t>１２０</a:t>
            </a:r>
            <a:r>
              <a:rPr kumimoji="1" lang="ja-JP" altLang="en-US" sz="1400" dirty="0"/>
              <a:t>人程度（３クラス）</a:t>
            </a:r>
            <a:endParaRPr kumimoji="1" lang="en-US" altLang="ja-JP" sz="1400" dirty="0"/>
          </a:p>
          <a:p>
            <a:r>
              <a:rPr lang="en-US" altLang="ja-JP" sz="1400" dirty="0"/>
              <a:t>【</a:t>
            </a:r>
            <a:r>
              <a:rPr lang="ja-JP" altLang="en-US" sz="1400" dirty="0"/>
              <a:t>料　　　金</a:t>
            </a:r>
            <a:r>
              <a:rPr lang="en-US" altLang="ja-JP" sz="1400" dirty="0"/>
              <a:t>】</a:t>
            </a:r>
            <a:r>
              <a:rPr lang="ja-JP" altLang="en-US" sz="1400" dirty="0"/>
              <a:t>　　小中高生　２５０円（２００円）（２０名以上の団体）　大人４００円</a:t>
            </a:r>
            <a:endParaRPr lang="en-US" altLang="ja-JP" sz="1400" dirty="0"/>
          </a:p>
          <a:p>
            <a:r>
              <a:rPr lang="en-US" altLang="ja-JP" sz="1400" dirty="0"/>
              <a:t>【</a:t>
            </a:r>
            <a:r>
              <a:rPr lang="ja-JP" altLang="en-US" sz="1400" dirty="0"/>
              <a:t>受付締切</a:t>
            </a:r>
            <a:r>
              <a:rPr lang="en-US" altLang="ja-JP" sz="1400" dirty="0"/>
              <a:t>】</a:t>
            </a:r>
            <a:r>
              <a:rPr lang="ja-JP" altLang="en-US" sz="1400" dirty="0"/>
              <a:t>　　１カ月前</a:t>
            </a:r>
            <a:endParaRPr kumimoji="1" lang="en-US" altLang="ja-JP" sz="1400" dirty="0"/>
          </a:p>
          <a:p>
            <a:r>
              <a:rPr kumimoji="1" lang="en-US" altLang="ja-JP" sz="1400" dirty="0"/>
              <a:t>【</a:t>
            </a:r>
            <a:r>
              <a:rPr kumimoji="1" lang="ja-JP" altLang="en-US" sz="1400" dirty="0"/>
              <a:t>申込・問合</a:t>
            </a:r>
            <a:r>
              <a:rPr lang="en-US" altLang="ja-JP" sz="1400" dirty="0"/>
              <a:t>】</a:t>
            </a:r>
            <a:r>
              <a:rPr lang="ja-JP" altLang="en-US" sz="1400" dirty="0"/>
              <a:t>　　一般財団法人　学びやの里</a:t>
            </a:r>
            <a:endParaRPr kumimoji="1" lang="en-US" altLang="ja-JP" sz="1400" dirty="0"/>
          </a:p>
          <a:p>
            <a:r>
              <a:rPr lang="ja-JP" altLang="en-US" sz="1400" dirty="0"/>
              <a:t>　　　　　　　　　 　</a:t>
            </a:r>
            <a:r>
              <a:rPr lang="en-US" altLang="ja-JP" sz="1400" dirty="0">
                <a:hlinkClick r:id="rId2"/>
              </a:rPr>
              <a:t>TEL:0967-46-5560</a:t>
            </a:r>
            <a:r>
              <a:rPr lang="ja-JP" altLang="en-US" sz="1400" dirty="0"/>
              <a:t>　　　</a:t>
            </a:r>
            <a:r>
              <a:rPr lang="en-US" altLang="ja-JP" sz="1400" dirty="0"/>
              <a:t>MAIL:</a:t>
            </a:r>
            <a:r>
              <a:rPr lang="ja-JP" altLang="en-US" sz="1400" dirty="0"/>
              <a:t>　</a:t>
            </a:r>
            <a:r>
              <a:rPr lang="en-US" altLang="ja-JP" sz="1400" b="0" i="0" dirty="0">
                <a:effectLst/>
                <a:latin typeface="Courier New" panose="02070309020205020404" pitchFamily="49" charset="0"/>
              </a:rPr>
              <a:t>mkk@oguni-tourism.com</a:t>
            </a:r>
            <a:endParaRPr lang="en-US" altLang="ja-JP" sz="1400" dirty="0"/>
          </a:p>
          <a:p>
            <a:r>
              <a:rPr lang="en-US" altLang="ja-JP" sz="1400" dirty="0"/>
              <a:t>【URL】</a:t>
            </a:r>
            <a:r>
              <a:rPr lang="ja-JP" altLang="en-US" sz="1400" dirty="0"/>
              <a:t>　　　　　　</a:t>
            </a:r>
            <a:r>
              <a:rPr lang="en-US" altLang="ja-JP" sz="1400" dirty="0"/>
              <a:t>https://manabiyanosato.or.jp/kitazatomuseum/</a:t>
            </a:r>
            <a:endParaRPr kumimoji="1" lang="ja-JP" altLang="en-US" sz="1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60659" y="4038744"/>
            <a:ext cx="3812082" cy="1046440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accent2"/>
                </a:solidFill>
              </a:rPr>
              <a:t>■プログラム内容</a:t>
            </a:r>
            <a:endParaRPr lang="en-US" altLang="ja-JP" sz="1400" b="1" dirty="0">
              <a:solidFill>
                <a:schemeClr val="accent2"/>
              </a:solidFill>
            </a:endParaRPr>
          </a:p>
          <a:p>
            <a:r>
              <a:rPr lang="ja-JP" altLang="en-US" sz="1200" dirty="0"/>
              <a:t>・記念館の見学（ガイド付き）</a:t>
            </a:r>
            <a:endParaRPr kumimoji="1" lang="en-US" altLang="ja-JP" sz="1200" dirty="0"/>
          </a:p>
          <a:p>
            <a:r>
              <a:rPr kumimoji="1" lang="ja-JP" altLang="en-US" sz="1200" dirty="0"/>
              <a:t>・北里バランで博士定食</a:t>
            </a:r>
            <a:r>
              <a:rPr kumimoji="1" lang="ja-JP" altLang="en-US" sz="1200" dirty="0">
                <a:solidFill>
                  <a:srgbClr val="FF0000"/>
                </a:solidFill>
              </a:rPr>
              <a:t>１，５００円</a:t>
            </a:r>
            <a:r>
              <a:rPr kumimoji="1" lang="ja-JP" altLang="en-US" sz="1200" dirty="0"/>
              <a:t>（８０名まで）</a:t>
            </a:r>
            <a:endParaRPr kumimoji="1" lang="en-US" altLang="ja-JP" sz="1200" dirty="0"/>
          </a:p>
          <a:p>
            <a:r>
              <a:rPr kumimoji="1" lang="ja-JP" altLang="en-US" sz="1200" dirty="0"/>
              <a:t>　</a:t>
            </a:r>
            <a:r>
              <a:rPr kumimoji="1" lang="en-US" altLang="ja-JP" sz="1200" dirty="0"/>
              <a:t>(</a:t>
            </a:r>
            <a:r>
              <a:rPr kumimoji="1" lang="ja-JP" altLang="en-US" sz="1200" dirty="0"/>
              <a:t>費用は別途要）</a:t>
            </a:r>
            <a:endParaRPr kumimoji="1" lang="en-US" altLang="ja-JP" sz="1200" dirty="0"/>
          </a:p>
          <a:p>
            <a:r>
              <a:rPr lang="ja-JP" altLang="en-US" sz="1200" dirty="0"/>
              <a:t>　弁当　</a:t>
            </a:r>
            <a:r>
              <a:rPr lang="ja-JP" altLang="en-US" sz="1200" dirty="0">
                <a:solidFill>
                  <a:srgbClr val="FF0000"/>
                </a:solidFill>
              </a:rPr>
              <a:t>１，１００円～（２００個まで）</a:t>
            </a:r>
            <a:endParaRPr kumimoji="1" lang="en-US" altLang="ja-JP" sz="1200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228853" y="4235263"/>
            <a:ext cx="1728191" cy="1261884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accent2"/>
                </a:solidFill>
              </a:rPr>
              <a:t>■学習のポイント</a:t>
            </a:r>
            <a:endParaRPr kumimoji="1" lang="en-US" altLang="ja-JP" sz="1600" b="1" dirty="0">
              <a:solidFill>
                <a:schemeClr val="accent2"/>
              </a:solidFill>
            </a:endParaRPr>
          </a:p>
          <a:p>
            <a:r>
              <a:rPr lang="ja-JP" altLang="en-US" sz="1200" dirty="0"/>
              <a:t>・北里先生の功績を学ぶことで、細菌学に興味を持っていただき、将来の</a:t>
            </a:r>
            <a:r>
              <a:rPr lang="ja-JP" altLang="en-US" sz="1200" dirty="0">
                <a:solidFill>
                  <a:srgbClr val="FF0000"/>
                </a:solidFill>
              </a:rPr>
              <a:t>研究者</a:t>
            </a:r>
            <a:r>
              <a:rPr lang="ja-JP" altLang="en-US" sz="1200" dirty="0"/>
              <a:t>になるきっかけにしてください。</a:t>
            </a:r>
            <a:endParaRPr lang="en-US" altLang="ja-JP" sz="12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084168" y="4176102"/>
            <a:ext cx="2919868" cy="707886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accent2"/>
                </a:solidFill>
              </a:rPr>
              <a:t>■スケジュール</a:t>
            </a:r>
            <a:endParaRPr lang="en-US" altLang="ja-JP" sz="1600" b="1" dirty="0">
              <a:solidFill>
                <a:schemeClr val="accent2"/>
              </a:solidFill>
            </a:endParaRPr>
          </a:p>
          <a:p>
            <a:r>
              <a:rPr lang="ja-JP" altLang="en-US" sz="1200" dirty="0"/>
              <a:t>①記念館見学　　（約３０分）</a:t>
            </a:r>
            <a:endParaRPr lang="en-US" altLang="ja-JP" sz="1200" dirty="0"/>
          </a:p>
          <a:p>
            <a:r>
              <a:rPr lang="ja-JP" altLang="en-US" sz="1200" dirty="0"/>
              <a:t>②昼食（各種定食又はお弁当） （約６０分）</a:t>
            </a:r>
            <a:endParaRPr lang="en-US" altLang="ja-JP" sz="1200" dirty="0"/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8D7CDC43-F597-4A7D-82E6-EA595B138B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122" y="2450550"/>
            <a:ext cx="1633964" cy="1428545"/>
          </a:xfrm>
          <a:prstGeom prst="rect">
            <a:avLst/>
          </a:prstGeom>
        </p:spPr>
      </p:pic>
      <p:pic>
        <p:nvPicPr>
          <p:cNvPr id="13" name="Picture 2" descr="åéæ´ä¸éè¨å¿µé¤¨">
            <a:extLst>
              <a:ext uri="{FF2B5EF4-FFF2-40B4-BE49-F238E27FC236}">
                <a16:creationId xmlns:a16="http://schemas.microsoft.com/office/drawing/2014/main" id="{36AC39FA-A686-4F65-AC43-E91C71C3D9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477144"/>
            <a:ext cx="2236542" cy="1450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å¤§ä¼è­°å®¤">
            <a:extLst>
              <a:ext uri="{FF2B5EF4-FFF2-40B4-BE49-F238E27FC236}">
                <a16:creationId xmlns:a16="http://schemas.microsoft.com/office/drawing/2014/main" id="{B42765EF-BA38-48B2-8758-568C7AFC85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5766" y="2484227"/>
            <a:ext cx="2437224" cy="1450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ttp://manabiyanosato.or.jp/wp-content/uploads/2019/05/1000_obverse-1.jpg">
            <a:extLst>
              <a:ext uri="{FF2B5EF4-FFF2-40B4-BE49-F238E27FC236}">
                <a16:creationId xmlns:a16="http://schemas.microsoft.com/office/drawing/2014/main" id="{009A8302-9867-4D16-A7EE-581531A339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019969"/>
            <a:ext cx="2569221" cy="1289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北里柴三郎記念館 北里文庫内の展示室">
            <a:extLst>
              <a:ext uri="{FF2B5EF4-FFF2-40B4-BE49-F238E27FC236}">
                <a16:creationId xmlns:a16="http://schemas.microsoft.com/office/drawing/2014/main" id="{35E2CE7C-42FF-47D2-9040-664576A2C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128" y="2478236"/>
            <a:ext cx="2357048" cy="1571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0675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</TotalTime>
  <Words>436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Courier New</vt:lpstr>
      <vt:lpstr>Office ​​テーマ</vt:lpstr>
      <vt:lpstr>SDGｓ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熊本県教育旅行メニュー</dc:title>
  <dc:creator>kumamoto</dc:creator>
  <cp:lastModifiedBy>NTA098525004</cp:lastModifiedBy>
  <cp:revision>77</cp:revision>
  <cp:lastPrinted>2023-06-26T00:40:17Z</cp:lastPrinted>
  <dcterms:created xsi:type="dcterms:W3CDTF">2019-08-13T07:12:14Z</dcterms:created>
  <dcterms:modified xsi:type="dcterms:W3CDTF">2023-06-26T02:23:58Z</dcterms:modified>
</cp:coreProperties>
</file>