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82" r:id="rId2"/>
    <p:sldId id="283" r:id="rId3"/>
  </p:sldIdLst>
  <p:sldSz cx="9144000" cy="6858000" type="screen4x3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276478" cy="337166"/>
          </a:xfrm>
          <a:prstGeom prst="rect">
            <a:avLst/>
          </a:prstGeom>
        </p:spPr>
        <p:txBody>
          <a:bodyPr vert="horz" lIns="90768" tIns="45384" rIns="90768" bIns="453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534" y="2"/>
            <a:ext cx="4276478" cy="337166"/>
          </a:xfrm>
          <a:prstGeom prst="rect">
            <a:avLst/>
          </a:prstGeom>
        </p:spPr>
        <p:txBody>
          <a:bodyPr vert="horz" lIns="90768" tIns="45384" rIns="90768" bIns="45384" rtlCol="0"/>
          <a:lstStyle>
            <a:lvl1pPr algn="r">
              <a:defRPr sz="1200"/>
            </a:lvl1pPr>
          </a:lstStyle>
          <a:p>
            <a:fld id="{95179985-85EF-4704-AFF2-E841BE8EAC7B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522"/>
            <a:ext cx="4276478" cy="337165"/>
          </a:xfrm>
          <a:prstGeom prst="rect">
            <a:avLst/>
          </a:prstGeom>
        </p:spPr>
        <p:txBody>
          <a:bodyPr vert="horz" lIns="90768" tIns="45384" rIns="90768" bIns="453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534" y="6397522"/>
            <a:ext cx="4276478" cy="337165"/>
          </a:xfrm>
          <a:prstGeom prst="rect">
            <a:avLst/>
          </a:prstGeom>
        </p:spPr>
        <p:txBody>
          <a:bodyPr vert="horz" lIns="90768" tIns="45384" rIns="90768" bIns="45384" rtlCol="0" anchor="b"/>
          <a:lstStyle>
            <a:lvl1pPr algn="r">
              <a:defRPr sz="1200"/>
            </a:lvl1pPr>
          </a:lstStyle>
          <a:p>
            <a:fld id="{BF8D58BD-46A9-44DC-AF6A-AA2E391D87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258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75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90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91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37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42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81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88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73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85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48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12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BF00D-ED99-41EB-BC87-9735ADF11EC8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18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tel:0967-46-55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0576"/>
            <a:ext cx="1872208" cy="418058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SDG</a:t>
            </a:r>
            <a:r>
              <a:rPr kumimoji="1" lang="ja-JP" altLang="en-US" sz="2800" dirty="0">
                <a:solidFill>
                  <a:schemeClr val="bg1"/>
                </a:solidFill>
              </a:rPr>
              <a:t>ｓ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583765" y="36226"/>
            <a:ext cx="730830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accent2"/>
                </a:solidFill>
              </a:rPr>
              <a:t>「</a:t>
            </a:r>
            <a:r>
              <a:rPr lang="en-US" altLang="zh-CN" sz="2400" dirty="0">
                <a:solidFill>
                  <a:schemeClr val="accent2"/>
                </a:solidFill>
              </a:rPr>
              <a:t>SDGs</a:t>
            </a:r>
            <a:r>
              <a:rPr lang="zh-CN" altLang="en-US" sz="2400" dirty="0">
                <a:solidFill>
                  <a:schemeClr val="accent2"/>
                </a:solidFill>
              </a:rPr>
              <a:t>未来都市」</a:t>
            </a:r>
            <a:r>
              <a:rPr lang="ja-JP" altLang="en-US" sz="2400" dirty="0">
                <a:solidFill>
                  <a:schemeClr val="accent2"/>
                </a:solidFill>
              </a:rPr>
              <a:t>「自治体</a:t>
            </a:r>
            <a:r>
              <a:rPr lang="en-US" altLang="ja-JP" sz="2400" dirty="0">
                <a:solidFill>
                  <a:schemeClr val="accent2"/>
                </a:solidFill>
              </a:rPr>
              <a:t>SDGs</a:t>
            </a:r>
            <a:r>
              <a:rPr lang="ja-JP" altLang="en-US" sz="2400" dirty="0">
                <a:solidFill>
                  <a:schemeClr val="accent2"/>
                </a:solidFill>
              </a:rPr>
              <a:t>モデル事業」（小国町）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245" y="472493"/>
            <a:ext cx="9061509" cy="92333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ja-JP" altLang="en-US" b="0" i="0" dirty="0">
                <a:solidFill>
                  <a:srgbClr val="333333"/>
                </a:solidFill>
                <a:effectLst/>
                <a:latin typeface="Hiragino Kaku Gothic Pro"/>
              </a:rPr>
              <a:t>小国町では、持続可能な低炭素社会の実現を目指して、環境問題に積極的に取り組んでおり、平成 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Hiragino Kaku Gothic Pro"/>
              </a:rPr>
              <a:t>25 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Hiragino Kaku Gothic Pro"/>
              </a:rPr>
              <a:t>年度に総務 省の「環境モデル都市」に選定されました。豊富な「森林資源・地熱・温泉」を活かし「地熱とバイオマスを活かした農 林業タウン」の構築を目指しております。</a:t>
            </a:r>
            <a:endParaRPr lang="en-US" altLang="ja-JP" b="0" i="0" dirty="0">
              <a:solidFill>
                <a:srgbClr val="333333"/>
              </a:solidFill>
              <a:effectLst/>
              <a:latin typeface="Hiragino Kaku Gothic Pro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245" y="4572035"/>
            <a:ext cx="62051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受入期間</a:t>
            </a:r>
            <a:r>
              <a:rPr kumimoji="1" lang="en-US" altLang="ja-JP" sz="1400" dirty="0"/>
              <a:t>】</a:t>
            </a:r>
            <a:r>
              <a:rPr kumimoji="1" lang="ja-JP" altLang="en-US" sz="1400" dirty="0"/>
              <a:t>　　通年</a:t>
            </a:r>
            <a:endParaRPr kumimoji="1" lang="en-US" altLang="ja-JP" sz="1400" dirty="0"/>
          </a:p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受入人数</a:t>
            </a:r>
            <a:r>
              <a:rPr kumimoji="1" lang="en-US" altLang="ja-JP" sz="1400" dirty="0"/>
              <a:t>】</a:t>
            </a:r>
            <a:r>
              <a:rPr kumimoji="1" lang="ja-JP" altLang="en-US" sz="1400" dirty="0"/>
              <a:t>　　</a:t>
            </a:r>
            <a:r>
              <a:rPr lang="ja-JP" altLang="en-US" sz="1400" dirty="0"/>
              <a:t>１２０</a:t>
            </a:r>
            <a:r>
              <a:rPr kumimoji="1" lang="ja-JP" altLang="en-US" sz="1400" dirty="0"/>
              <a:t>人程度（３クラス）</a:t>
            </a:r>
            <a:endParaRPr kumimoji="1" lang="en-US" altLang="ja-JP" sz="1400" dirty="0"/>
          </a:p>
          <a:p>
            <a:r>
              <a:rPr lang="en-US" altLang="ja-JP" sz="1400" dirty="0"/>
              <a:t>【</a:t>
            </a:r>
            <a:r>
              <a:rPr lang="ja-JP" altLang="en-US" sz="1400" dirty="0"/>
              <a:t>料　　　金</a:t>
            </a:r>
            <a:r>
              <a:rPr lang="en-US" altLang="ja-JP" sz="1400" dirty="0"/>
              <a:t>】</a:t>
            </a:r>
            <a:r>
              <a:rPr lang="ja-JP" altLang="en-US" sz="1400" dirty="0"/>
              <a:t>　　 ・木の駅プロジェクト（３０分）</a:t>
            </a:r>
            <a:r>
              <a:rPr lang="ja-JP" altLang="en-US" sz="1400" dirty="0">
                <a:solidFill>
                  <a:srgbClr val="FF0000"/>
                </a:solidFill>
              </a:rPr>
              <a:t>１，１００</a:t>
            </a:r>
            <a:r>
              <a:rPr lang="ja-JP" altLang="en-US" sz="1400" dirty="0"/>
              <a:t>円　　</a:t>
            </a:r>
            <a:endParaRPr lang="en-US" altLang="ja-JP" sz="1400" dirty="0"/>
          </a:p>
          <a:p>
            <a:r>
              <a:rPr lang="ja-JP" altLang="en-US" sz="1400" dirty="0"/>
              <a:t>　　　　　　　　　　・バイナリー発電（１５分）</a:t>
            </a:r>
            <a:r>
              <a:rPr lang="ja-JP" altLang="en-US" sz="1400" dirty="0">
                <a:solidFill>
                  <a:srgbClr val="FF0000"/>
                </a:solidFill>
              </a:rPr>
              <a:t>７５０</a:t>
            </a:r>
            <a:r>
              <a:rPr lang="ja-JP" altLang="en-US" sz="1400" dirty="0"/>
              <a:t>円</a:t>
            </a:r>
            <a:endParaRPr lang="en-US" altLang="ja-JP" sz="1400" dirty="0"/>
          </a:p>
          <a:p>
            <a:r>
              <a:rPr lang="ja-JP" altLang="en-US" sz="1400" dirty="0"/>
              <a:t>　　　　　　　　　　・地熱乾燥　（１０分）</a:t>
            </a:r>
            <a:r>
              <a:rPr lang="ja-JP" altLang="en-US" sz="1400" dirty="0">
                <a:solidFill>
                  <a:srgbClr val="FF0000"/>
                </a:solidFill>
              </a:rPr>
              <a:t>６５０</a:t>
            </a:r>
            <a:r>
              <a:rPr lang="ja-JP" altLang="en-US" sz="1400" dirty="0"/>
              <a:t>円　　　・地熱珈琲（２０分）</a:t>
            </a:r>
            <a:r>
              <a:rPr lang="ja-JP" altLang="en-US" sz="1400" dirty="0">
                <a:solidFill>
                  <a:srgbClr val="FF0000"/>
                </a:solidFill>
              </a:rPr>
              <a:t>８５０</a:t>
            </a:r>
            <a:r>
              <a:rPr lang="ja-JP" altLang="en-US" sz="1400" dirty="0"/>
              <a:t>円</a:t>
            </a:r>
            <a:endParaRPr lang="en-US" altLang="ja-JP" sz="1400" dirty="0"/>
          </a:p>
          <a:p>
            <a:r>
              <a:rPr lang="ja-JP" altLang="en-US" sz="1400" dirty="0"/>
              <a:t>　　　　　　　　　　・温泉まんじゅう地獄蒸し体験（１５分）</a:t>
            </a:r>
            <a:r>
              <a:rPr lang="ja-JP" altLang="en-US" sz="1400" dirty="0">
                <a:solidFill>
                  <a:srgbClr val="FF0000"/>
                </a:solidFill>
              </a:rPr>
              <a:t>７５０</a:t>
            </a:r>
            <a:r>
              <a:rPr lang="ja-JP" altLang="en-US" sz="1400" dirty="0"/>
              <a:t>円</a:t>
            </a:r>
            <a:endParaRPr lang="en-US" altLang="ja-JP" sz="1400" dirty="0"/>
          </a:p>
          <a:p>
            <a:r>
              <a:rPr lang="en-US" altLang="ja-JP" sz="1400" dirty="0"/>
              <a:t>【</a:t>
            </a:r>
            <a:r>
              <a:rPr lang="ja-JP" altLang="en-US" sz="1400" dirty="0"/>
              <a:t>受付締切</a:t>
            </a:r>
            <a:r>
              <a:rPr lang="en-US" altLang="ja-JP" sz="1400" dirty="0"/>
              <a:t>】</a:t>
            </a:r>
            <a:r>
              <a:rPr lang="ja-JP" altLang="en-US" sz="1400" dirty="0"/>
              <a:t>　　１カ月前</a:t>
            </a:r>
            <a:endParaRPr kumimoji="1" lang="en-US" altLang="ja-JP" sz="1400" dirty="0"/>
          </a:p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申込・問合</a:t>
            </a:r>
            <a:r>
              <a:rPr lang="en-US" altLang="ja-JP" sz="1400" dirty="0"/>
              <a:t>】</a:t>
            </a:r>
            <a:r>
              <a:rPr lang="ja-JP" altLang="en-US" sz="1400" dirty="0"/>
              <a:t>　　一般財団法人　学びやの里</a:t>
            </a:r>
            <a:endParaRPr kumimoji="1" lang="en-US" altLang="ja-JP" sz="1400" dirty="0"/>
          </a:p>
          <a:p>
            <a:r>
              <a:rPr lang="ja-JP" altLang="en-US" sz="1400" dirty="0"/>
              <a:t>　　　　　　　　　 　</a:t>
            </a:r>
            <a:r>
              <a:rPr lang="en-US" altLang="ja-JP" sz="1400" dirty="0">
                <a:hlinkClick r:id="rId2"/>
              </a:rPr>
              <a:t>TEL:0967-46-5560</a:t>
            </a:r>
            <a:r>
              <a:rPr lang="ja-JP" altLang="en-US" sz="1400" dirty="0"/>
              <a:t>　　　</a:t>
            </a:r>
            <a:r>
              <a:rPr lang="en-US" altLang="ja-JP" sz="1400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MAIL:</a:t>
            </a:r>
            <a:r>
              <a:rPr lang="en-US" altLang="ja-JP" sz="1400" b="0" i="0" dirty="0" err="1">
                <a:effectLst/>
                <a:latin typeface="Courier New" panose="02070309020205020404" pitchFamily="49" charset="0"/>
              </a:rPr>
              <a:t>mkk@oguni-tourism.com</a:t>
            </a:r>
            <a:endParaRPr lang="en-US" altLang="ja-JP" sz="1400" dirty="0"/>
          </a:p>
          <a:p>
            <a:r>
              <a:rPr lang="en-US" altLang="ja-JP" sz="1400" dirty="0"/>
              <a:t>【URL】</a:t>
            </a:r>
            <a:r>
              <a:rPr lang="ja-JP" altLang="en-US" sz="1400" dirty="0"/>
              <a:t>　　　　　　</a:t>
            </a:r>
            <a:r>
              <a:rPr lang="en-US" altLang="ja-JP" sz="1400" dirty="0"/>
              <a:t>https://manabiyanosato.or.jp/kitazatomuseum/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245" y="1575220"/>
            <a:ext cx="9120226" cy="138499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accent2"/>
                </a:solidFill>
              </a:rPr>
              <a:t>■プログラム内容</a:t>
            </a:r>
            <a:endParaRPr kumimoji="1" lang="en-US" altLang="ja-JP" sz="1400" b="1" dirty="0">
              <a:solidFill>
                <a:schemeClr val="accent2"/>
              </a:solidFill>
            </a:endParaRPr>
          </a:p>
          <a:p>
            <a:pPr algn="l"/>
            <a:r>
              <a:rPr lang="ja-JP" altLang="en-US" sz="1400" b="0" i="0" dirty="0">
                <a:solidFill>
                  <a:srgbClr val="333333"/>
                </a:solidFill>
                <a:effectLst/>
                <a:latin typeface="Hiragino Kaku Gothic Pro"/>
              </a:rPr>
              <a:t>小国町では、豊富な「森林資源・地熱・温泉」を活かした様々な取組みがなされております。 小国町ならではの資源を活かした「視察・体験ツアー」を通じて、町外の皆様との交流と学びの場をご提供出来れば幸いです。</a:t>
            </a:r>
          </a:p>
          <a:p>
            <a:pPr algn="l"/>
            <a:r>
              <a:rPr lang="ja-JP" altLang="en-US" sz="1400" b="0" i="0" dirty="0">
                <a:solidFill>
                  <a:srgbClr val="333333"/>
                </a:solidFill>
                <a:effectLst/>
                <a:latin typeface="Hiragino Kaku Gothic Pro"/>
              </a:rPr>
              <a:t>「やってみらんね」　・・・ 視察だけでなく、体験メニューも取り入れました。</a:t>
            </a:r>
          </a:p>
          <a:p>
            <a:pPr algn="l"/>
            <a:r>
              <a:rPr lang="ja-JP" altLang="en-US" sz="1400" b="0" i="0" dirty="0">
                <a:solidFill>
                  <a:srgbClr val="333333"/>
                </a:solidFill>
                <a:effectLst/>
                <a:latin typeface="Hiragino Kaku Gothic Pro"/>
              </a:rPr>
              <a:t>「かんじてみらんね」・・・ 森林や温泉などの自然を肌で感じてください。</a:t>
            </a:r>
          </a:p>
          <a:p>
            <a:pPr algn="l"/>
            <a:r>
              <a:rPr lang="ja-JP" altLang="en-US" sz="1400" b="0" i="0" dirty="0">
                <a:solidFill>
                  <a:srgbClr val="333333"/>
                </a:solidFill>
                <a:effectLst/>
                <a:latin typeface="Hiragino Kaku Gothic Pro"/>
              </a:rPr>
              <a:t>「またこんね」　　　・・・ また来たいな、と思っていただけると嬉しいです。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51731" y="4928837"/>
            <a:ext cx="3192269" cy="126188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2"/>
                </a:solidFill>
              </a:rPr>
              <a:t>■スケジュール例　別紙参照</a:t>
            </a:r>
            <a:endParaRPr kumimoji="1" lang="en-US" altLang="ja-JP" sz="1600" b="1" dirty="0">
              <a:solidFill>
                <a:schemeClr val="accent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ja-JP" sz="1200" b="1" dirty="0">
              <a:solidFill>
                <a:srgbClr val="333333"/>
              </a:solidFill>
              <a:latin typeface="inheri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200" b="1" dirty="0">
                <a:solidFill>
                  <a:srgbClr val="FF0000"/>
                </a:solidFill>
                <a:latin typeface="inherit"/>
              </a:rPr>
              <a:t>所用時間　</a:t>
            </a:r>
            <a:r>
              <a:rPr lang="ja-JP" altLang="en-US" sz="1200" b="1" i="0" dirty="0">
                <a:solidFill>
                  <a:srgbClr val="333333"/>
                </a:solidFill>
                <a:effectLst/>
                <a:latin typeface="inherit"/>
              </a:rPr>
              <a:t>２時間３０分</a:t>
            </a:r>
            <a:endParaRPr lang="en-US" altLang="ja-JP" sz="1200" b="1" i="0" dirty="0">
              <a:solidFill>
                <a:srgbClr val="333333"/>
              </a:solidFill>
              <a:effectLst/>
              <a:latin typeface="inheri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ja-JP" sz="1200" b="1" dirty="0">
              <a:solidFill>
                <a:srgbClr val="333333"/>
              </a:solidFill>
              <a:latin typeface="inheri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ja-JP" sz="1200" b="1" i="0" dirty="0">
              <a:solidFill>
                <a:srgbClr val="333333"/>
              </a:solidFill>
              <a:effectLst/>
              <a:latin typeface="inheri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200" b="1" dirty="0">
                <a:solidFill>
                  <a:srgbClr val="333333"/>
                </a:solidFill>
                <a:latin typeface="inherit"/>
              </a:rPr>
              <a:t>詳細はご相談ください。</a:t>
            </a:r>
            <a:endParaRPr lang="ja-JP" altLang="en-US" sz="1200" b="1" i="0" dirty="0">
              <a:solidFill>
                <a:srgbClr val="333333"/>
              </a:solidFill>
              <a:effectLst/>
              <a:latin typeface="inherit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3A81487-CF6E-45A1-9166-74A01C1C6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568" y="3062223"/>
            <a:ext cx="2128292" cy="126684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F607832-B0CA-4FC6-981D-49BCB71EF8A5}"/>
              </a:ext>
            </a:extLst>
          </p:cNvPr>
          <p:cNvSpPr txBox="1"/>
          <p:nvPr/>
        </p:nvSpPr>
        <p:spPr>
          <a:xfrm>
            <a:off x="6717278" y="4409242"/>
            <a:ext cx="1728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ヒラギノ角ゴ Pro W3"/>
              </a:rPr>
              <a:t>温泉熱発電所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3023BBF-A737-4131-B4EB-C75B15622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860" y="3021415"/>
            <a:ext cx="2110188" cy="125606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421F5E7-C3E5-41D3-96B9-F1136A19B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70" y="3048639"/>
            <a:ext cx="2170744" cy="129211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1545C54-0DFE-4344-B5D4-10DFB7D3B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400" y="3056335"/>
            <a:ext cx="2170745" cy="129211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8860B7F-3288-41D0-A150-B203A0BB0FC1}"/>
              </a:ext>
            </a:extLst>
          </p:cNvPr>
          <p:cNvSpPr txBox="1"/>
          <p:nvPr/>
        </p:nvSpPr>
        <p:spPr>
          <a:xfrm>
            <a:off x="1816031" y="4436869"/>
            <a:ext cx="1408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b="0" i="0" dirty="0">
                <a:solidFill>
                  <a:srgbClr val="333333"/>
                </a:solidFill>
                <a:effectLst/>
                <a:latin typeface="ヒラギノ角ゴ Pro W3"/>
              </a:rPr>
              <a:t>地熱発電</a:t>
            </a:r>
          </a:p>
        </p:txBody>
      </p:sp>
    </p:spTree>
    <p:extLst>
      <p:ext uri="{BB962C8B-B14F-4D97-AF65-F5344CB8AC3E}">
        <p14:creationId xmlns:p14="http://schemas.microsoft.com/office/powerpoint/2010/main" val="429459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6462ED-D289-F077-4D88-96EB9BE59F06}"/>
              </a:ext>
            </a:extLst>
          </p:cNvPr>
          <p:cNvSpPr txBox="1"/>
          <p:nvPr/>
        </p:nvSpPr>
        <p:spPr>
          <a:xfrm>
            <a:off x="0" y="332656"/>
            <a:ext cx="990059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■スケジュール（例）トータル所要時間　２時間半</a:t>
            </a:r>
            <a:endParaRPr lang="en-US" alt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13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号車（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40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名）　木の駅プロジェクト視察（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分）　＠木魂館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14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00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号車（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40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名）　バイナリー発電視察（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15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分）＠西松建設地熱バイナリー施設　／　温泉まんじゅう地獄蒸し体験（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15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分）</a:t>
            </a: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　　　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号車（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40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名）　地熱乾燥施設視察（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分）＠地熱珈琲よこ　／　地熱珈琲体験　＠地熱珈琲（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分）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14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15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号車（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40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名）　木魂館からゆけむり茶屋へ移動　</a:t>
            </a:r>
          </a:p>
          <a:p>
            <a:pPr indent="933450"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バイナリー発電視察（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15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分）＠西松建設地熱バイナリー施設　／　温泉まんじゅう地獄蒸し体験（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15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分）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933450" algn="just"/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14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号車（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40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名）　地熱乾燥施設視察（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分）＠地熱珈琲よこ　／　地熱珈琲体験　＠地熱珈琲（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分）</a:t>
            </a:r>
          </a:p>
          <a:p>
            <a:pPr indent="133350"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号車（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40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名）　バイナリー発電視察（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15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分）＠西松建設地熱バイナリー施設　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　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温泉まんじゅう地獄蒸し体験（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15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分）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3350" algn="just"/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14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40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号車（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40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名）　地熱乾燥施設視察（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分）＠地熱珈琲よこ　／　地熱珈琲体験　＠地熱珈琲（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分）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15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00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号車（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40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名）・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号車（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40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名）　ゆけむり茶屋から木魂館へ移動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15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号車（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40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名）バイナリー発電視察（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15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分）＠西松建設地熱バイナリー施設　／　温泉まんじゅう地獄蒸し体験（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15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分）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15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25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号車（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40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名）・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号車（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40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名）　木の駅プロジェクト視察（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分）　＠木魂館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15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40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号車視察終了・木魂館へ移動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16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00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号車・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号車視察終了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　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号車木魂館着</a:t>
            </a: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　出発</a:t>
            </a:r>
          </a:p>
        </p:txBody>
      </p:sp>
    </p:spTree>
    <p:extLst>
      <p:ext uri="{BB962C8B-B14F-4D97-AF65-F5344CB8AC3E}">
        <p14:creationId xmlns:p14="http://schemas.microsoft.com/office/powerpoint/2010/main" val="404597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651</Words>
  <Application>Microsoft Office PowerPoint</Application>
  <PresentationFormat>画面に合わせる (4:3)</PresentationFormat>
  <Paragraphs>55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Hiragino Kaku Gothic Pro</vt:lpstr>
      <vt:lpstr>inherit</vt:lpstr>
      <vt:lpstr>ヒラギノ角ゴ Pro W3</vt:lpstr>
      <vt:lpstr>游明朝</vt:lpstr>
      <vt:lpstr>Arial</vt:lpstr>
      <vt:lpstr>Calibri</vt:lpstr>
      <vt:lpstr>Courier New</vt:lpstr>
      <vt:lpstr>Office ​​テーマ</vt:lpstr>
      <vt:lpstr>SDGｓ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熊本県教育旅行メニュー</dc:title>
  <dc:creator>kumamoto</dc:creator>
  <cp:lastModifiedBy>NTA098525004</cp:lastModifiedBy>
  <cp:revision>76</cp:revision>
  <cp:lastPrinted>2023-06-26T00:40:04Z</cp:lastPrinted>
  <dcterms:created xsi:type="dcterms:W3CDTF">2019-08-13T07:12:14Z</dcterms:created>
  <dcterms:modified xsi:type="dcterms:W3CDTF">2023-06-26T02:25:03Z</dcterms:modified>
</cp:coreProperties>
</file>