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81" r:id="rId2"/>
  </p:sldIdLst>
  <p:sldSz cx="9144000" cy="6858000" type="screen4x3"/>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99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37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4276478" cy="337166"/>
          </a:xfrm>
          <a:prstGeom prst="rect">
            <a:avLst/>
          </a:prstGeom>
        </p:spPr>
        <p:txBody>
          <a:bodyPr vert="horz" lIns="90768" tIns="45384" rIns="90768" bIns="4538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7534" y="2"/>
            <a:ext cx="4276478" cy="337166"/>
          </a:xfrm>
          <a:prstGeom prst="rect">
            <a:avLst/>
          </a:prstGeom>
        </p:spPr>
        <p:txBody>
          <a:bodyPr vert="horz" lIns="90768" tIns="45384" rIns="90768" bIns="45384" rtlCol="0"/>
          <a:lstStyle>
            <a:lvl1pPr algn="r">
              <a:defRPr sz="1200"/>
            </a:lvl1pPr>
          </a:lstStyle>
          <a:p>
            <a:fld id="{95179985-85EF-4704-AFF2-E841BE8EAC7B}" type="datetimeFigureOut">
              <a:rPr kumimoji="1" lang="ja-JP" altLang="en-US" smtClean="0"/>
              <a:t>2023/6/26</a:t>
            </a:fld>
            <a:endParaRPr kumimoji="1" lang="ja-JP" altLang="en-US"/>
          </a:p>
        </p:txBody>
      </p:sp>
      <p:sp>
        <p:nvSpPr>
          <p:cNvPr id="4" name="フッター プレースホルダー 3"/>
          <p:cNvSpPr>
            <a:spLocks noGrp="1"/>
          </p:cNvSpPr>
          <p:nvPr>
            <p:ph type="ftr" sz="quarter" idx="2"/>
          </p:nvPr>
        </p:nvSpPr>
        <p:spPr>
          <a:xfrm>
            <a:off x="1" y="6397522"/>
            <a:ext cx="4276478" cy="337165"/>
          </a:xfrm>
          <a:prstGeom prst="rect">
            <a:avLst/>
          </a:prstGeom>
        </p:spPr>
        <p:txBody>
          <a:bodyPr vert="horz" lIns="90768" tIns="45384" rIns="90768" bIns="4538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7534" y="6397522"/>
            <a:ext cx="4276478" cy="337165"/>
          </a:xfrm>
          <a:prstGeom prst="rect">
            <a:avLst/>
          </a:prstGeom>
        </p:spPr>
        <p:txBody>
          <a:bodyPr vert="horz" lIns="90768" tIns="45384" rIns="90768" bIns="45384" rtlCol="0" anchor="b"/>
          <a:lstStyle>
            <a:lvl1pPr algn="r">
              <a:defRPr sz="1200"/>
            </a:lvl1pPr>
          </a:lstStyle>
          <a:p>
            <a:fld id="{BF8D58BD-46A9-44DC-AF6A-AA2E391D87CE}" type="slidenum">
              <a:rPr kumimoji="1" lang="ja-JP" altLang="en-US" smtClean="0"/>
              <a:t>‹#›</a:t>
            </a:fld>
            <a:endParaRPr kumimoji="1" lang="ja-JP" altLang="en-US"/>
          </a:p>
        </p:txBody>
      </p:sp>
    </p:spTree>
    <p:extLst>
      <p:ext uri="{BB962C8B-B14F-4D97-AF65-F5344CB8AC3E}">
        <p14:creationId xmlns:p14="http://schemas.microsoft.com/office/powerpoint/2010/main" val="38932588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85BF00D-ED99-41EB-BC87-9735ADF11EC8}" type="datetimeFigureOut">
              <a:rPr kumimoji="1" lang="ja-JP" altLang="en-US" smtClean="0"/>
              <a:t>2023/6/26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3697757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85BF00D-ED99-41EB-BC87-9735ADF11EC8}" type="datetimeFigureOut">
              <a:rPr kumimoji="1" lang="ja-JP" altLang="en-US" smtClean="0"/>
              <a:t>2023/6/26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337890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85BF00D-ED99-41EB-BC87-9735ADF11EC8}" type="datetimeFigureOut">
              <a:rPr kumimoji="1" lang="ja-JP" altLang="en-US" smtClean="0"/>
              <a:t>2023/6/26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426591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85BF00D-ED99-41EB-BC87-9735ADF11EC8}" type="datetimeFigureOut">
              <a:rPr kumimoji="1" lang="ja-JP" altLang="en-US" smtClean="0"/>
              <a:t>2023/6/26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2711375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85BF00D-ED99-41EB-BC87-9735ADF11EC8}" type="datetimeFigureOut">
              <a:rPr kumimoji="1" lang="ja-JP" altLang="en-US" smtClean="0"/>
              <a:t>2023/6/26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570422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85BF00D-ED99-41EB-BC87-9735ADF11EC8}" type="datetimeFigureOut">
              <a:rPr kumimoji="1" lang="ja-JP" altLang="en-US" smtClean="0"/>
              <a:t>2023/6/26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721819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85BF00D-ED99-41EB-BC87-9735ADF11EC8}" type="datetimeFigureOut">
              <a:rPr kumimoji="1" lang="ja-JP" altLang="en-US" smtClean="0"/>
              <a:t>2023/6/26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2677889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85BF00D-ED99-41EB-BC87-9735ADF11EC8}" type="datetimeFigureOut">
              <a:rPr kumimoji="1" lang="ja-JP" altLang="en-US" smtClean="0"/>
              <a:t>2023/6/26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2616737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85BF00D-ED99-41EB-BC87-9735ADF11EC8}" type="datetimeFigureOut">
              <a:rPr kumimoji="1" lang="ja-JP" altLang="en-US" smtClean="0"/>
              <a:t>2023/6/26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3593858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85BF00D-ED99-41EB-BC87-9735ADF11EC8}" type="datetimeFigureOut">
              <a:rPr kumimoji="1" lang="ja-JP" altLang="en-US" smtClean="0"/>
              <a:t>2023/6/26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2822483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85BF00D-ED99-41EB-BC87-9735ADF11EC8}" type="datetimeFigureOut">
              <a:rPr kumimoji="1" lang="ja-JP" altLang="en-US" smtClean="0"/>
              <a:t>2023/6/26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3505126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5BF00D-ED99-41EB-BC87-9735ADF11EC8}" type="datetimeFigureOut">
              <a:rPr kumimoji="1" lang="ja-JP" altLang="en-US" smtClean="0"/>
              <a:t>2023/6/26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3867187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hyperlink" Target="tel:0967-46-5560"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245" y="40317"/>
            <a:ext cx="1872208" cy="418058"/>
          </a:xfrm>
          <a:solidFill>
            <a:srgbClr val="FF0000"/>
          </a:solidFill>
        </p:spPr>
        <p:txBody>
          <a:bodyPr>
            <a:noAutofit/>
          </a:bodyPr>
          <a:lstStyle/>
          <a:p>
            <a:r>
              <a:rPr lang="ja-JP" altLang="en-US" sz="2800" dirty="0">
                <a:solidFill>
                  <a:schemeClr val="bg1"/>
                </a:solidFill>
              </a:rPr>
              <a:t>農業体験</a:t>
            </a:r>
            <a:endParaRPr kumimoji="1" lang="ja-JP" altLang="en-US" sz="2800" dirty="0">
              <a:solidFill>
                <a:schemeClr val="bg1"/>
              </a:solidFill>
            </a:endParaRPr>
          </a:p>
        </p:txBody>
      </p:sp>
      <p:sp>
        <p:nvSpPr>
          <p:cNvPr id="4" name="タイトル 1"/>
          <p:cNvSpPr txBox="1">
            <a:spLocks/>
          </p:cNvSpPr>
          <p:nvPr/>
        </p:nvSpPr>
        <p:spPr>
          <a:xfrm>
            <a:off x="1719349" y="24433"/>
            <a:ext cx="7308304" cy="4180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a:solidFill>
                  <a:srgbClr val="FF0000"/>
                </a:solidFill>
              </a:rPr>
              <a:t>農村体験・うるるん体験　　（小国町）</a:t>
            </a:r>
          </a:p>
        </p:txBody>
      </p:sp>
      <p:sp>
        <p:nvSpPr>
          <p:cNvPr id="5" name="テキスト ボックス 4"/>
          <p:cNvSpPr txBox="1"/>
          <p:nvPr/>
        </p:nvSpPr>
        <p:spPr>
          <a:xfrm>
            <a:off x="41245" y="509781"/>
            <a:ext cx="9061509" cy="1169551"/>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0" i="0" dirty="0">
                <a:solidFill>
                  <a:srgbClr val="333333"/>
                </a:solidFill>
                <a:effectLst/>
                <a:latin typeface="ヒラギノ角ゴ Pro W3"/>
              </a:rPr>
              <a:t>　都市で暮らす中学・高校の生徒の皆さんを対象とした、農村体験プログラムです。小国町の一般家庭に宿泊し、その家庭で営む農林業などさまざまな仕事をしながら、田舎の暮らしを体験していただきます。</a:t>
            </a:r>
            <a:endParaRPr lang="en-US" altLang="ja-JP" sz="1400" b="0" i="0" dirty="0">
              <a:solidFill>
                <a:srgbClr val="333333"/>
              </a:solidFill>
              <a:effectLst/>
              <a:latin typeface="ヒラギノ角ゴ Pro W3"/>
            </a:endParaRPr>
          </a:p>
          <a:p>
            <a:endParaRPr lang="en-US" altLang="ja-JP" sz="1400" dirty="0">
              <a:solidFill>
                <a:srgbClr val="333333"/>
              </a:solidFill>
              <a:latin typeface="ヒラギノ角ゴ Pro W3"/>
            </a:endParaRPr>
          </a:p>
          <a:p>
            <a:r>
              <a:rPr lang="ja-JP" altLang="en-US" sz="1400" b="0" i="0" dirty="0">
                <a:solidFill>
                  <a:srgbClr val="333333"/>
                </a:solidFill>
                <a:effectLst/>
                <a:latin typeface="ヒラギノ角ゴ Pro W3"/>
              </a:rPr>
              <a:t>　農村体験を通し人との出会いを大切にし、生きる力や自己を表現する力の育成や非日常の体験の中から広い視野に立った職業感、自然に触れ、活動を通す中で環境問題に取り組む心を育成することなどを目的としています。</a:t>
            </a:r>
            <a:endParaRPr lang="en-US" altLang="ja-JP" sz="1400" dirty="0"/>
          </a:p>
        </p:txBody>
      </p:sp>
      <p:sp>
        <p:nvSpPr>
          <p:cNvPr id="10" name="テキスト ボックス 9"/>
          <p:cNvSpPr txBox="1"/>
          <p:nvPr/>
        </p:nvSpPr>
        <p:spPr>
          <a:xfrm>
            <a:off x="53254" y="5217245"/>
            <a:ext cx="6776747" cy="1600438"/>
          </a:xfrm>
          <a:prstGeom prst="rect">
            <a:avLst/>
          </a:prstGeom>
          <a:noFill/>
        </p:spPr>
        <p:txBody>
          <a:bodyPr wrap="square" rtlCol="0">
            <a:spAutoFit/>
          </a:bodyPr>
          <a:lstStyle/>
          <a:p>
            <a:r>
              <a:rPr kumimoji="1" lang="en-US" altLang="ja-JP" sz="1400" dirty="0"/>
              <a:t>【</a:t>
            </a:r>
            <a:r>
              <a:rPr kumimoji="1" lang="ja-JP" altLang="en-US" sz="1400" dirty="0"/>
              <a:t>受入期間</a:t>
            </a:r>
            <a:r>
              <a:rPr kumimoji="1" lang="en-US" altLang="ja-JP" sz="1400" dirty="0"/>
              <a:t>】</a:t>
            </a:r>
            <a:r>
              <a:rPr kumimoji="1" lang="ja-JP" altLang="en-US" sz="1400" dirty="0"/>
              <a:t>　　通年</a:t>
            </a:r>
            <a:endParaRPr kumimoji="1" lang="en-US" altLang="ja-JP" sz="1400" dirty="0"/>
          </a:p>
          <a:p>
            <a:r>
              <a:rPr kumimoji="1" lang="en-US" altLang="ja-JP" sz="1400" dirty="0"/>
              <a:t>【</a:t>
            </a:r>
            <a:r>
              <a:rPr kumimoji="1" lang="ja-JP" altLang="en-US" sz="1400" dirty="0"/>
              <a:t>受入人数</a:t>
            </a:r>
            <a:r>
              <a:rPr kumimoji="1" lang="en-US" altLang="ja-JP" sz="1400" dirty="0"/>
              <a:t>】</a:t>
            </a:r>
            <a:r>
              <a:rPr kumimoji="1" lang="ja-JP" altLang="en-US" sz="1400" dirty="0"/>
              <a:t>　　</a:t>
            </a:r>
            <a:r>
              <a:rPr lang="ja-JP" altLang="en-US" sz="1400" dirty="0"/>
              <a:t>３０</a:t>
            </a:r>
            <a:r>
              <a:rPr kumimoji="1" lang="ja-JP" altLang="en-US" sz="1400" dirty="0"/>
              <a:t>名程度</a:t>
            </a:r>
            <a:endParaRPr kumimoji="1" lang="en-US" altLang="ja-JP" sz="1400" dirty="0"/>
          </a:p>
          <a:p>
            <a:r>
              <a:rPr lang="en-US" altLang="ja-JP" sz="1400" dirty="0"/>
              <a:t>【</a:t>
            </a:r>
            <a:r>
              <a:rPr lang="ja-JP" altLang="en-US" sz="1400" dirty="0"/>
              <a:t>料　　　金</a:t>
            </a:r>
            <a:r>
              <a:rPr lang="en-US" altLang="ja-JP" sz="1400" dirty="0"/>
              <a:t>】</a:t>
            </a:r>
            <a:r>
              <a:rPr lang="ja-JP" altLang="en-US" sz="1400" dirty="0"/>
              <a:t>　　１９８００円</a:t>
            </a:r>
            <a:endParaRPr lang="en-US" altLang="ja-JP" sz="1400" dirty="0"/>
          </a:p>
          <a:p>
            <a:r>
              <a:rPr lang="en-US" altLang="ja-JP" sz="1400" dirty="0"/>
              <a:t>【</a:t>
            </a:r>
            <a:r>
              <a:rPr lang="ja-JP" altLang="en-US" sz="1400" dirty="0"/>
              <a:t>受付締切</a:t>
            </a:r>
            <a:r>
              <a:rPr lang="en-US" altLang="ja-JP" sz="1400" dirty="0"/>
              <a:t>】</a:t>
            </a:r>
            <a:r>
              <a:rPr lang="ja-JP" altLang="en-US" sz="1400" dirty="0"/>
              <a:t>　　</a:t>
            </a:r>
            <a:r>
              <a:rPr lang="ja-JP" altLang="en-US" sz="1400" dirty="0">
                <a:solidFill>
                  <a:srgbClr val="FF0000"/>
                </a:solidFill>
              </a:rPr>
              <a:t>３ヵ月前</a:t>
            </a:r>
            <a:endParaRPr kumimoji="1" lang="en-US" altLang="ja-JP" sz="1400" dirty="0">
              <a:solidFill>
                <a:srgbClr val="FF0000"/>
              </a:solidFill>
            </a:endParaRPr>
          </a:p>
          <a:p>
            <a:r>
              <a:rPr kumimoji="1" lang="en-US" altLang="ja-JP" sz="1400" dirty="0"/>
              <a:t>【</a:t>
            </a:r>
            <a:r>
              <a:rPr kumimoji="1" lang="ja-JP" altLang="en-US" sz="1400" dirty="0"/>
              <a:t>申込・問合</a:t>
            </a:r>
            <a:r>
              <a:rPr lang="en-US" altLang="ja-JP" sz="1400" dirty="0"/>
              <a:t>】</a:t>
            </a:r>
            <a:r>
              <a:rPr lang="ja-JP" altLang="en-US" sz="1400" dirty="0"/>
              <a:t>　　一般財団法人　学びやの里　</a:t>
            </a:r>
            <a:endParaRPr kumimoji="1" lang="en-US" altLang="ja-JP" sz="1400" dirty="0"/>
          </a:p>
          <a:p>
            <a:r>
              <a:rPr lang="ja-JP" altLang="en-US" sz="1400" dirty="0"/>
              <a:t>　　　　　　　　　 　</a:t>
            </a:r>
            <a:r>
              <a:rPr lang="en-US" altLang="ja-JP" sz="1400" dirty="0">
                <a:hlinkClick r:id="rId2"/>
              </a:rPr>
              <a:t>TEL:0967-46-5560</a:t>
            </a:r>
            <a:r>
              <a:rPr lang="ja-JP" altLang="en-US" sz="1400" dirty="0"/>
              <a:t>　　　</a:t>
            </a:r>
            <a:r>
              <a:rPr lang="en-US" altLang="ja-JP" sz="1400" b="0" i="0" dirty="0" err="1">
                <a:solidFill>
                  <a:srgbClr val="000000"/>
                </a:solidFill>
                <a:effectLst/>
                <a:latin typeface="Courier New" panose="02070309020205020404" pitchFamily="49" charset="0"/>
              </a:rPr>
              <a:t>MAIL:</a:t>
            </a:r>
            <a:r>
              <a:rPr lang="en-US" altLang="ja-JP" sz="1400" b="0" i="0" dirty="0" err="1">
                <a:effectLst/>
                <a:latin typeface="Courier New" panose="02070309020205020404" pitchFamily="49" charset="0"/>
              </a:rPr>
              <a:t>mkk@oguni-tourism.com</a:t>
            </a:r>
            <a:endParaRPr lang="en-US" altLang="ja-JP" sz="1400" dirty="0"/>
          </a:p>
          <a:p>
            <a:r>
              <a:rPr lang="en-US" altLang="ja-JP" sz="1400" dirty="0"/>
              <a:t>【URL】</a:t>
            </a:r>
            <a:r>
              <a:rPr lang="ja-JP" altLang="en-US" sz="1400" dirty="0"/>
              <a:t>　　　　　　</a:t>
            </a:r>
            <a:r>
              <a:rPr lang="en-US" altLang="ja-JP" sz="1400" dirty="0"/>
              <a:t>https://manabiyanosato.or.jp/experience/framstay/</a:t>
            </a:r>
            <a:endParaRPr kumimoji="1" lang="ja-JP" altLang="en-US" sz="1400" dirty="0"/>
          </a:p>
        </p:txBody>
      </p:sp>
      <p:sp>
        <p:nvSpPr>
          <p:cNvPr id="19" name="テキスト ボックス 18"/>
          <p:cNvSpPr txBox="1"/>
          <p:nvPr/>
        </p:nvSpPr>
        <p:spPr>
          <a:xfrm>
            <a:off x="193306" y="3622214"/>
            <a:ext cx="4095614" cy="1446550"/>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b="1" dirty="0">
                <a:solidFill>
                  <a:srgbClr val="FF0000"/>
                </a:solidFill>
              </a:rPr>
              <a:t>■スケジュール</a:t>
            </a:r>
            <a:endParaRPr kumimoji="1" lang="en-US" altLang="ja-JP" sz="1600" b="1" dirty="0">
              <a:solidFill>
                <a:srgbClr val="FF0000"/>
              </a:solidFill>
            </a:endParaRPr>
          </a:p>
          <a:p>
            <a:pPr algn="l">
              <a:buFont typeface="Arial" panose="020B0604020202020204" pitchFamily="34" charset="0"/>
              <a:buChar char="•"/>
            </a:pPr>
            <a:r>
              <a:rPr lang="en-US" altLang="ja-JP" sz="1200" b="1" i="0" dirty="0">
                <a:solidFill>
                  <a:srgbClr val="333333"/>
                </a:solidFill>
                <a:effectLst/>
                <a:latin typeface="inherit"/>
              </a:rPr>
              <a:t>1</a:t>
            </a:r>
            <a:r>
              <a:rPr lang="ja-JP" altLang="en-US" sz="1200" b="1" i="0" dirty="0">
                <a:solidFill>
                  <a:srgbClr val="333333"/>
                </a:solidFill>
                <a:effectLst/>
                <a:latin typeface="inherit"/>
              </a:rPr>
              <a:t>日目</a:t>
            </a:r>
          </a:p>
          <a:p>
            <a:pPr algn="l">
              <a:buFont typeface="Arial" panose="020B0604020202020204" pitchFamily="34" charset="0"/>
              <a:buChar char="•"/>
            </a:pPr>
            <a:r>
              <a:rPr lang="ja-JP" altLang="en-US" sz="1200" b="0" i="0" dirty="0">
                <a:solidFill>
                  <a:srgbClr val="333333"/>
                </a:solidFill>
                <a:effectLst/>
                <a:latin typeface="ヒラギノ角ゴ Pro W3"/>
              </a:rPr>
              <a:t>入村式 ～ 受け入れ家庭へ ～ 体験活動 ～ 夕食 ～ 宿泊</a:t>
            </a:r>
          </a:p>
          <a:p>
            <a:pPr algn="l">
              <a:buFont typeface="Arial" panose="020B0604020202020204" pitchFamily="34" charset="0"/>
              <a:buChar char="•"/>
            </a:pPr>
            <a:r>
              <a:rPr lang="en-US" altLang="ja-JP" sz="1200" b="1" i="0" dirty="0">
                <a:solidFill>
                  <a:srgbClr val="333333"/>
                </a:solidFill>
                <a:effectLst/>
                <a:latin typeface="inherit"/>
              </a:rPr>
              <a:t>2</a:t>
            </a:r>
            <a:r>
              <a:rPr lang="ja-JP" altLang="en-US" sz="1200" b="1" i="0" dirty="0">
                <a:solidFill>
                  <a:srgbClr val="333333"/>
                </a:solidFill>
                <a:effectLst/>
                <a:latin typeface="inherit"/>
              </a:rPr>
              <a:t>日目</a:t>
            </a:r>
          </a:p>
          <a:p>
            <a:pPr algn="l">
              <a:buFont typeface="Arial" panose="020B0604020202020204" pitchFamily="34" charset="0"/>
              <a:buChar char="•"/>
            </a:pPr>
            <a:r>
              <a:rPr lang="ja-JP" altLang="en-US" sz="1200" b="0" i="0" dirty="0">
                <a:solidFill>
                  <a:srgbClr val="333333"/>
                </a:solidFill>
                <a:effectLst/>
                <a:latin typeface="ヒラギノ角ゴ Pro W3"/>
              </a:rPr>
              <a:t>朝食 ～ 体験活動 ～ 昼食 ～ 体験活動 ～ 夕食 ～ 宿泊</a:t>
            </a:r>
          </a:p>
          <a:p>
            <a:pPr algn="l">
              <a:buFont typeface="Arial" panose="020B0604020202020204" pitchFamily="34" charset="0"/>
              <a:buChar char="•"/>
            </a:pPr>
            <a:r>
              <a:rPr lang="en-US" altLang="ja-JP" sz="1200" b="1" i="0" dirty="0">
                <a:solidFill>
                  <a:srgbClr val="333333"/>
                </a:solidFill>
                <a:effectLst/>
                <a:latin typeface="inherit"/>
              </a:rPr>
              <a:t>3</a:t>
            </a:r>
            <a:r>
              <a:rPr lang="ja-JP" altLang="en-US" sz="1200" b="1" i="0" dirty="0">
                <a:solidFill>
                  <a:srgbClr val="333333"/>
                </a:solidFill>
                <a:effectLst/>
                <a:latin typeface="inherit"/>
              </a:rPr>
              <a:t>日目</a:t>
            </a:r>
          </a:p>
          <a:p>
            <a:pPr algn="l">
              <a:buFont typeface="Arial" panose="020B0604020202020204" pitchFamily="34" charset="0"/>
              <a:buChar char="•"/>
            </a:pPr>
            <a:r>
              <a:rPr lang="ja-JP" altLang="en-US" sz="1200" b="0" i="0" dirty="0">
                <a:solidFill>
                  <a:srgbClr val="333333"/>
                </a:solidFill>
                <a:effectLst/>
                <a:latin typeface="ヒラギノ角ゴ Pro W3"/>
              </a:rPr>
              <a:t>朝食 ～ 体験活動 ～ 退村式</a:t>
            </a:r>
          </a:p>
        </p:txBody>
      </p:sp>
      <p:pic>
        <p:nvPicPr>
          <p:cNvPr id="3074" name="Picture 2" descr="畑づくり">
            <a:extLst>
              <a:ext uri="{FF2B5EF4-FFF2-40B4-BE49-F238E27FC236}">
                <a16:creationId xmlns:a16="http://schemas.microsoft.com/office/drawing/2014/main" id="{CAACC91D-D6C5-4689-9BEE-765FDC0325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659" y="1847923"/>
            <a:ext cx="2044293" cy="1314825"/>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92C7BAA9-D86B-4FB2-961B-D57ECE243191}"/>
              </a:ext>
            </a:extLst>
          </p:cNvPr>
          <p:cNvSpPr txBox="1"/>
          <p:nvPr/>
        </p:nvSpPr>
        <p:spPr>
          <a:xfrm>
            <a:off x="2652940" y="3134780"/>
            <a:ext cx="1577373" cy="338554"/>
          </a:xfrm>
          <a:prstGeom prst="rect">
            <a:avLst/>
          </a:prstGeom>
          <a:noFill/>
        </p:spPr>
        <p:txBody>
          <a:bodyPr wrap="square">
            <a:spAutoFit/>
          </a:bodyPr>
          <a:lstStyle/>
          <a:p>
            <a:pPr algn="l"/>
            <a:r>
              <a:rPr lang="ja-JP" altLang="en-US" sz="1600" b="0" i="0" dirty="0">
                <a:solidFill>
                  <a:srgbClr val="333333"/>
                </a:solidFill>
                <a:effectLst/>
                <a:latin typeface="ヒラギノ角ゴ Pro W3"/>
              </a:rPr>
              <a:t>野菜の収穫</a:t>
            </a:r>
          </a:p>
        </p:txBody>
      </p:sp>
      <p:pic>
        <p:nvPicPr>
          <p:cNvPr id="7" name="図 6">
            <a:extLst>
              <a:ext uri="{FF2B5EF4-FFF2-40B4-BE49-F238E27FC236}">
                <a16:creationId xmlns:a16="http://schemas.microsoft.com/office/drawing/2014/main" id="{7D71F736-9B62-4445-AD97-BAD832494D1E}"/>
              </a:ext>
            </a:extLst>
          </p:cNvPr>
          <p:cNvPicPr>
            <a:picLocks noChangeAspect="1"/>
          </p:cNvPicPr>
          <p:nvPr/>
        </p:nvPicPr>
        <p:blipFill>
          <a:blip r:embed="rId4"/>
          <a:stretch>
            <a:fillRect/>
          </a:stretch>
        </p:blipFill>
        <p:spPr>
          <a:xfrm>
            <a:off x="2350263" y="1866375"/>
            <a:ext cx="2119967" cy="1261885"/>
          </a:xfrm>
          <a:prstGeom prst="rect">
            <a:avLst/>
          </a:prstGeom>
        </p:spPr>
      </p:pic>
      <p:sp>
        <p:nvSpPr>
          <p:cNvPr id="22" name="テキスト ボックス 21">
            <a:extLst>
              <a:ext uri="{FF2B5EF4-FFF2-40B4-BE49-F238E27FC236}">
                <a16:creationId xmlns:a16="http://schemas.microsoft.com/office/drawing/2014/main" id="{B4A2E687-D9C6-46B7-ABCB-CA205B7CD396}"/>
              </a:ext>
            </a:extLst>
          </p:cNvPr>
          <p:cNvSpPr txBox="1"/>
          <p:nvPr/>
        </p:nvSpPr>
        <p:spPr>
          <a:xfrm>
            <a:off x="755018" y="3141952"/>
            <a:ext cx="1084470" cy="338554"/>
          </a:xfrm>
          <a:prstGeom prst="rect">
            <a:avLst/>
          </a:prstGeom>
          <a:noFill/>
        </p:spPr>
        <p:txBody>
          <a:bodyPr wrap="square">
            <a:spAutoFit/>
          </a:bodyPr>
          <a:lstStyle/>
          <a:p>
            <a:r>
              <a:rPr lang="ja-JP" altLang="en-US" sz="1600" dirty="0"/>
              <a:t>畑づくり</a:t>
            </a:r>
          </a:p>
        </p:txBody>
      </p:sp>
      <p:pic>
        <p:nvPicPr>
          <p:cNvPr id="3076" name="Picture 4" descr="酪農">
            <a:extLst>
              <a:ext uri="{FF2B5EF4-FFF2-40B4-BE49-F238E27FC236}">
                <a16:creationId xmlns:a16="http://schemas.microsoft.com/office/drawing/2014/main" id="{F7AF19AE-0AFB-499E-BB91-A00D3A4EA36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6080" y="1901898"/>
            <a:ext cx="2119966" cy="1261885"/>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1EC1F993-31FF-496A-A24E-9844B2E32AA6}"/>
              </a:ext>
            </a:extLst>
          </p:cNvPr>
          <p:cNvPicPr>
            <a:picLocks noChangeAspect="1"/>
          </p:cNvPicPr>
          <p:nvPr/>
        </p:nvPicPr>
        <p:blipFill>
          <a:blip r:embed="rId6"/>
          <a:stretch>
            <a:fillRect/>
          </a:stretch>
        </p:blipFill>
        <p:spPr>
          <a:xfrm>
            <a:off x="6844029" y="1869234"/>
            <a:ext cx="2139312" cy="1273400"/>
          </a:xfrm>
          <a:prstGeom prst="rect">
            <a:avLst/>
          </a:prstGeom>
        </p:spPr>
      </p:pic>
      <p:sp>
        <p:nvSpPr>
          <p:cNvPr id="26" name="テキスト ボックス 25">
            <a:extLst>
              <a:ext uri="{FF2B5EF4-FFF2-40B4-BE49-F238E27FC236}">
                <a16:creationId xmlns:a16="http://schemas.microsoft.com/office/drawing/2014/main" id="{D11BECDD-192E-4594-974E-C47C67661854}"/>
              </a:ext>
            </a:extLst>
          </p:cNvPr>
          <p:cNvSpPr txBox="1"/>
          <p:nvPr/>
        </p:nvSpPr>
        <p:spPr>
          <a:xfrm>
            <a:off x="7276733" y="3162748"/>
            <a:ext cx="1366327" cy="338554"/>
          </a:xfrm>
          <a:prstGeom prst="rect">
            <a:avLst/>
          </a:prstGeom>
          <a:noFill/>
        </p:spPr>
        <p:txBody>
          <a:bodyPr wrap="square">
            <a:spAutoFit/>
          </a:bodyPr>
          <a:lstStyle/>
          <a:p>
            <a:pPr algn="l"/>
            <a:r>
              <a:rPr lang="ja-JP" altLang="en-US" sz="1600" b="0" i="0" dirty="0">
                <a:solidFill>
                  <a:srgbClr val="333333"/>
                </a:solidFill>
                <a:effectLst/>
                <a:latin typeface="ヒラギノ角ゴ Pro W3"/>
              </a:rPr>
              <a:t>料理づくり</a:t>
            </a:r>
          </a:p>
        </p:txBody>
      </p:sp>
      <p:sp>
        <p:nvSpPr>
          <p:cNvPr id="28" name="テキスト ボックス 27">
            <a:extLst>
              <a:ext uri="{FF2B5EF4-FFF2-40B4-BE49-F238E27FC236}">
                <a16:creationId xmlns:a16="http://schemas.microsoft.com/office/drawing/2014/main" id="{95F04E7E-5311-41E5-BFFF-4E345C4AAAF6}"/>
              </a:ext>
            </a:extLst>
          </p:cNvPr>
          <p:cNvSpPr txBox="1"/>
          <p:nvPr/>
        </p:nvSpPr>
        <p:spPr>
          <a:xfrm>
            <a:off x="5323295" y="3132678"/>
            <a:ext cx="861068" cy="338554"/>
          </a:xfrm>
          <a:prstGeom prst="rect">
            <a:avLst/>
          </a:prstGeom>
          <a:noFill/>
        </p:spPr>
        <p:txBody>
          <a:bodyPr wrap="square">
            <a:spAutoFit/>
          </a:bodyPr>
          <a:lstStyle/>
          <a:p>
            <a:pPr algn="l"/>
            <a:r>
              <a:rPr lang="ja-JP" altLang="en-US" sz="1600" b="0" i="0" dirty="0">
                <a:solidFill>
                  <a:srgbClr val="333333"/>
                </a:solidFill>
                <a:effectLst/>
                <a:latin typeface="ヒラギノ角ゴ Pro W3"/>
              </a:rPr>
              <a:t>酪農</a:t>
            </a:r>
          </a:p>
        </p:txBody>
      </p:sp>
      <p:pic>
        <p:nvPicPr>
          <p:cNvPr id="24" name="図 23">
            <a:extLst>
              <a:ext uri="{FF2B5EF4-FFF2-40B4-BE49-F238E27FC236}">
                <a16:creationId xmlns:a16="http://schemas.microsoft.com/office/drawing/2014/main" id="{722BC8CB-6939-48FA-A4B2-29AA27A80D11}"/>
              </a:ext>
            </a:extLst>
          </p:cNvPr>
          <p:cNvPicPr>
            <a:picLocks noChangeAspect="1"/>
          </p:cNvPicPr>
          <p:nvPr/>
        </p:nvPicPr>
        <p:blipFill>
          <a:blip r:embed="rId7"/>
          <a:stretch>
            <a:fillRect/>
          </a:stretch>
        </p:blipFill>
        <p:spPr>
          <a:xfrm>
            <a:off x="4589333" y="3724869"/>
            <a:ext cx="2119966" cy="1261885"/>
          </a:xfrm>
          <a:prstGeom prst="rect">
            <a:avLst/>
          </a:prstGeom>
        </p:spPr>
      </p:pic>
      <p:pic>
        <p:nvPicPr>
          <p:cNvPr id="25" name="図 24">
            <a:extLst>
              <a:ext uri="{FF2B5EF4-FFF2-40B4-BE49-F238E27FC236}">
                <a16:creationId xmlns:a16="http://schemas.microsoft.com/office/drawing/2014/main" id="{E7EC958D-9887-4FF4-933A-744DA55A6E5F}"/>
              </a:ext>
            </a:extLst>
          </p:cNvPr>
          <p:cNvPicPr>
            <a:picLocks noChangeAspect="1"/>
          </p:cNvPicPr>
          <p:nvPr/>
        </p:nvPicPr>
        <p:blipFill>
          <a:blip r:embed="rId8"/>
          <a:stretch>
            <a:fillRect/>
          </a:stretch>
        </p:blipFill>
        <p:spPr>
          <a:xfrm>
            <a:off x="6896259" y="3708268"/>
            <a:ext cx="2034851" cy="1211221"/>
          </a:xfrm>
          <a:prstGeom prst="rect">
            <a:avLst/>
          </a:prstGeom>
        </p:spPr>
      </p:pic>
      <p:sp>
        <p:nvSpPr>
          <p:cNvPr id="32" name="テキスト ボックス 31">
            <a:extLst>
              <a:ext uri="{FF2B5EF4-FFF2-40B4-BE49-F238E27FC236}">
                <a16:creationId xmlns:a16="http://schemas.microsoft.com/office/drawing/2014/main" id="{5FE2B2DD-44A3-46C6-8A04-A029FC50FA6A}"/>
              </a:ext>
            </a:extLst>
          </p:cNvPr>
          <p:cNvSpPr txBox="1"/>
          <p:nvPr/>
        </p:nvSpPr>
        <p:spPr>
          <a:xfrm>
            <a:off x="4997380" y="4992717"/>
            <a:ext cx="925593" cy="338554"/>
          </a:xfrm>
          <a:prstGeom prst="rect">
            <a:avLst/>
          </a:prstGeom>
          <a:noFill/>
        </p:spPr>
        <p:txBody>
          <a:bodyPr wrap="square">
            <a:spAutoFit/>
          </a:bodyPr>
          <a:lstStyle/>
          <a:p>
            <a:pPr algn="l"/>
            <a:r>
              <a:rPr lang="ja-JP" altLang="en-US" sz="1600" b="0" i="0" dirty="0">
                <a:solidFill>
                  <a:srgbClr val="333333"/>
                </a:solidFill>
                <a:effectLst/>
                <a:latin typeface="ヒラギノ角ゴ Pro W3"/>
              </a:rPr>
              <a:t>田植え</a:t>
            </a:r>
          </a:p>
        </p:txBody>
      </p:sp>
      <p:sp>
        <p:nvSpPr>
          <p:cNvPr id="34" name="テキスト ボックス 33">
            <a:extLst>
              <a:ext uri="{FF2B5EF4-FFF2-40B4-BE49-F238E27FC236}">
                <a16:creationId xmlns:a16="http://schemas.microsoft.com/office/drawing/2014/main" id="{CD401692-3B1E-4387-B2F0-122D124A7201}"/>
              </a:ext>
            </a:extLst>
          </p:cNvPr>
          <p:cNvSpPr txBox="1"/>
          <p:nvPr/>
        </p:nvSpPr>
        <p:spPr>
          <a:xfrm>
            <a:off x="7417759" y="4919489"/>
            <a:ext cx="925593" cy="338554"/>
          </a:xfrm>
          <a:prstGeom prst="rect">
            <a:avLst/>
          </a:prstGeom>
          <a:noFill/>
        </p:spPr>
        <p:txBody>
          <a:bodyPr wrap="square">
            <a:spAutoFit/>
          </a:bodyPr>
          <a:lstStyle/>
          <a:p>
            <a:pPr algn="l"/>
            <a:r>
              <a:rPr lang="ja-JP" altLang="en-US" sz="1600" b="0" i="0" dirty="0">
                <a:solidFill>
                  <a:srgbClr val="333333"/>
                </a:solidFill>
                <a:effectLst/>
                <a:latin typeface="ヒラギノ角ゴ Pro W3"/>
              </a:rPr>
              <a:t>稲刈り</a:t>
            </a:r>
          </a:p>
        </p:txBody>
      </p:sp>
      <p:sp>
        <p:nvSpPr>
          <p:cNvPr id="39" name="テキスト ボックス 38">
            <a:extLst>
              <a:ext uri="{FF2B5EF4-FFF2-40B4-BE49-F238E27FC236}">
                <a16:creationId xmlns:a16="http://schemas.microsoft.com/office/drawing/2014/main" id="{58206F8C-48BF-4357-B942-15901A1673DA}"/>
              </a:ext>
            </a:extLst>
          </p:cNvPr>
          <p:cNvSpPr txBox="1"/>
          <p:nvPr/>
        </p:nvSpPr>
        <p:spPr>
          <a:xfrm>
            <a:off x="7179419" y="5356373"/>
            <a:ext cx="1560953" cy="1446550"/>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b="1" dirty="0">
                <a:solidFill>
                  <a:srgbClr val="FF0000"/>
                </a:solidFill>
              </a:rPr>
              <a:t>■</a:t>
            </a:r>
            <a:r>
              <a:rPr lang="ja-JP" altLang="en-US" sz="1600" b="1" dirty="0">
                <a:solidFill>
                  <a:srgbClr val="FF0000"/>
                </a:solidFill>
              </a:rPr>
              <a:t>目的</a:t>
            </a:r>
            <a:endParaRPr lang="en-US" altLang="ja-JP" sz="1600" b="1" dirty="0">
              <a:solidFill>
                <a:srgbClr val="FF0000"/>
              </a:solidFill>
            </a:endParaRPr>
          </a:p>
          <a:p>
            <a:pPr algn="l">
              <a:buFont typeface="Arial" panose="020B0604020202020204" pitchFamily="34" charset="0"/>
              <a:buChar char="•"/>
            </a:pPr>
            <a:r>
              <a:rPr lang="ja-JP" altLang="en-US" sz="1200" b="0" i="0" dirty="0">
                <a:effectLst/>
                <a:latin typeface="ヒラギノ角ゴ Pro W3"/>
              </a:rPr>
              <a:t>人との出会い</a:t>
            </a:r>
          </a:p>
          <a:p>
            <a:pPr algn="l">
              <a:buFont typeface="Arial" panose="020B0604020202020204" pitchFamily="34" charset="0"/>
              <a:buChar char="•"/>
            </a:pPr>
            <a:r>
              <a:rPr lang="ja-JP" altLang="en-US" sz="1200" b="0" i="0" dirty="0">
                <a:effectLst/>
                <a:latin typeface="ヒラギノ角ゴ Pro W3"/>
              </a:rPr>
              <a:t>生きる力の育成</a:t>
            </a:r>
          </a:p>
          <a:p>
            <a:pPr algn="l">
              <a:buFont typeface="Arial" panose="020B0604020202020204" pitchFamily="34" charset="0"/>
              <a:buChar char="•"/>
            </a:pPr>
            <a:r>
              <a:rPr lang="ja-JP" altLang="en-US" sz="1200" b="0" i="0" dirty="0">
                <a:effectLst/>
                <a:latin typeface="ヒラギノ角ゴ Pro W3"/>
              </a:rPr>
              <a:t>表現力の向上</a:t>
            </a:r>
          </a:p>
          <a:p>
            <a:pPr algn="l">
              <a:buFont typeface="Arial" panose="020B0604020202020204" pitchFamily="34" charset="0"/>
              <a:buChar char="•"/>
            </a:pPr>
            <a:r>
              <a:rPr lang="ja-JP" altLang="en-US" sz="1200" b="0" i="0" dirty="0">
                <a:effectLst/>
                <a:latin typeface="ヒラギノ角ゴ Pro W3"/>
              </a:rPr>
              <a:t>職業の視野拡大</a:t>
            </a:r>
          </a:p>
          <a:p>
            <a:pPr algn="l">
              <a:buFont typeface="Arial" panose="020B0604020202020204" pitchFamily="34" charset="0"/>
              <a:buChar char="•"/>
            </a:pPr>
            <a:r>
              <a:rPr lang="ja-JP" altLang="en-US" sz="1200" b="0" i="0" dirty="0">
                <a:effectLst/>
                <a:latin typeface="ヒラギノ角ゴ Pro W3"/>
              </a:rPr>
              <a:t>環境保護の啓蒙</a:t>
            </a:r>
          </a:p>
          <a:p>
            <a:pPr algn="l">
              <a:buFont typeface="Arial" panose="020B0604020202020204" pitchFamily="34" charset="0"/>
              <a:buChar char="•"/>
            </a:pPr>
            <a:r>
              <a:rPr lang="ja-JP" altLang="en-US" sz="1200" b="0" i="0" dirty="0">
                <a:effectLst/>
                <a:latin typeface="ヒラギノ角ゴ Pro W3"/>
              </a:rPr>
              <a:t>心豊かな人生観</a:t>
            </a:r>
          </a:p>
        </p:txBody>
      </p:sp>
    </p:spTree>
    <p:extLst>
      <p:ext uri="{BB962C8B-B14F-4D97-AF65-F5344CB8AC3E}">
        <p14:creationId xmlns:p14="http://schemas.microsoft.com/office/powerpoint/2010/main" val="305466067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1106</TotalTime>
  <Words>254</Words>
  <Application>Microsoft Office PowerPoint</Application>
  <PresentationFormat>画面に合わせる (4:3)</PresentationFormat>
  <Paragraphs>32</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inherit</vt:lpstr>
      <vt:lpstr>ヒラギノ角ゴ Pro W3</vt:lpstr>
      <vt:lpstr>Arial</vt:lpstr>
      <vt:lpstr>Calibri</vt:lpstr>
      <vt:lpstr>Courier New</vt:lpstr>
      <vt:lpstr>Office ​​テーマ</vt:lpstr>
      <vt:lpstr>農業体験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熊本県教育旅行メニュー</dc:title>
  <dc:creator>kumamoto</dc:creator>
  <cp:lastModifiedBy>NTA098525004</cp:lastModifiedBy>
  <cp:revision>77</cp:revision>
  <cp:lastPrinted>2023-06-26T00:39:37Z</cp:lastPrinted>
  <dcterms:created xsi:type="dcterms:W3CDTF">2019-08-13T07:12:14Z</dcterms:created>
  <dcterms:modified xsi:type="dcterms:W3CDTF">2023-06-26T02:25:54Z</dcterms:modified>
</cp:coreProperties>
</file>