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462" r:id="rId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8097B38-9CEF-4B2A-8B7E-286B971D1894}">
          <p14:sldIdLst>
            <p14:sldId id="4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9" userDrawn="1">
          <p15:clr>
            <a:srgbClr val="A4A3A4"/>
          </p15:clr>
        </p15:guide>
        <p15:guide id="2" pos="2084" userDrawn="1">
          <p15:clr>
            <a:srgbClr val="A4A3A4"/>
          </p15:clr>
        </p15:guide>
        <p15:guide id="3" orient="horz" pos="3088" userDrawn="1">
          <p15:clr>
            <a:srgbClr val="A4A3A4"/>
          </p15:clr>
        </p15:guide>
        <p15:guide id="4" pos="2103" userDrawn="1">
          <p15:clr>
            <a:srgbClr val="A4A3A4"/>
          </p15:clr>
        </p15:guide>
        <p15:guide id="5" orient="horz" pos="3087" userDrawn="1">
          <p15:clr>
            <a:srgbClr val="A4A3A4"/>
          </p15:clr>
        </p15:guide>
        <p15:guide id="6" orient="horz" pos="3106" userDrawn="1">
          <p15:clr>
            <a:srgbClr val="A4A3A4"/>
          </p15:clr>
        </p15:guide>
        <p15:guide id="7"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mj-mice" initials="k" lastIdx="1" clrIdx="0">
    <p:extLst>
      <p:ext uri="{19B8F6BF-5375-455C-9EA6-DF929625EA0E}">
        <p15:presenceInfo xmlns:p15="http://schemas.microsoft.com/office/powerpoint/2012/main" userId="kmj-mice" providerId="None"/>
      </p:ext>
    </p:extLst>
  </p:cmAuthor>
  <p:cmAuthor id="2" name="NTA098525004" initials="N" lastIdx="1" clrIdx="1">
    <p:extLst>
      <p:ext uri="{19B8F6BF-5375-455C-9EA6-DF929625EA0E}">
        <p15:presenceInfo xmlns:p15="http://schemas.microsoft.com/office/powerpoint/2012/main" userId="NTA09852500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CC"/>
    <a:srgbClr val="D14F90"/>
    <a:srgbClr val="000066"/>
    <a:srgbClr val="993366"/>
    <a:srgbClr val="660066"/>
    <a:srgbClr val="0BDB4B"/>
    <a:srgbClr val="660033"/>
    <a:srgbClr val="3BF575"/>
    <a:srgbClr val="0CD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4" autoAdjust="0"/>
    <p:restoredTop sz="75769" autoAdjust="0"/>
  </p:normalViewPr>
  <p:slideViewPr>
    <p:cSldViewPr snapToGrid="0">
      <p:cViewPr varScale="1">
        <p:scale>
          <a:sx n="72" d="100"/>
          <a:sy n="72" d="100"/>
        </p:scale>
        <p:origin x="1026" y="102"/>
      </p:cViewPr>
      <p:guideLst>
        <p:guide orient="horz" pos="2160"/>
        <p:guide pos="2880"/>
      </p:guideLst>
    </p:cSldViewPr>
  </p:slideViewPr>
  <p:outlineViewPr>
    <p:cViewPr>
      <p:scale>
        <a:sx n="33" d="100"/>
        <a:sy n="33" d="100"/>
      </p:scale>
      <p:origin x="18" y="241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9" d="100"/>
          <a:sy n="59" d="100"/>
        </p:scale>
        <p:origin x="970" y="72"/>
      </p:cViewPr>
      <p:guideLst>
        <p:guide orient="horz" pos="3069"/>
        <p:guide pos="2084"/>
        <p:guide orient="horz" pos="3088"/>
        <p:guide pos="2103"/>
        <p:guide orient="horz" pos="3087"/>
        <p:guide orient="horz" pos="3106"/>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19413" cy="493712"/>
          </a:xfrm>
          <a:prstGeom prst="rect">
            <a:avLst/>
          </a:prstGeom>
        </p:spPr>
        <p:txBody>
          <a:bodyPr vert="horz" lIns="91393" tIns="45698" rIns="91393" bIns="45698"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4764" y="5"/>
            <a:ext cx="2919413" cy="493712"/>
          </a:xfrm>
          <a:prstGeom prst="rect">
            <a:avLst/>
          </a:prstGeom>
        </p:spPr>
        <p:txBody>
          <a:bodyPr vert="horz" lIns="91393" tIns="45698" rIns="91393" bIns="45698" rtlCol="0"/>
          <a:lstStyle>
            <a:lvl1pPr algn="r">
              <a:defRPr sz="1100"/>
            </a:lvl1pPr>
          </a:lstStyle>
          <a:p>
            <a:fld id="{93CF1BCE-F8E3-4654-A01A-8C0E154BE017}" type="datetimeFigureOut">
              <a:rPr kumimoji="1" lang="ja-JP" altLang="en-US" smtClean="0"/>
              <a:t>2023/11/16</a:t>
            </a:fld>
            <a:endParaRPr kumimoji="1" lang="ja-JP" altLang="en-US"/>
          </a:p>
        </p:txBody>
      </p:sp>
      <p:sp>
        <p:nvSpPr>
          <p:cNvPr id="4" name="フッター プレースホルダー 3"/>
          <p:cNvSpPr>
            <a:spLocks noGrp="1"/>
          </p:cNvSpPr>
          <p:nvPr>
            <p:ph type="ftr" sz="quarter" idx="2"/>
          </p:nvPr>
        </p:nvSpPr>
        <p:spPr>
          <a:xfrm>
            <a:off x="5" y="9371014"/>
            <a:ext cx="2919413" cy="493712"/>
          </a:xfrm>
          <a:prstGeom prst="rect">
            <a:avLst/>
          </a:prstGeom>
        </p:spPr>
        <p:txBody>
          <a:bodyPr vert="horz" lIns="91393" tIns="45698" rIns="91393" bIns="45698"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4764" y="9371014"/>
            <a:ext cx="2919413" cy="493712"/>
          </a:xfrm>
          <a:prstGeom prst="rect">
            <a:avLst/>
          </a:prstGeom>
        </p:spPr>
        <p:txBody>
          <a:bodyPr vert="horz" lIns="91393" tIns="45698" rIns="91393" bIns="45698" rtlCol="0" anchor="b"/>
          <a:lstStyle>
            <a:lvl1pPr algn="r">
              <a:defRPr sz="1100"/>
            </a:lvl1pPr>
          </a:lstStyle>
          <a:p>
            <a:fld id="{41D7BFEC-92F1-4D8F-9426-249EA0A8DB51}" type="slidenum">
              <a:rPr kumimoji="1" lang="ja-JP" altLang="en-US" smtClean="0"/>
              <a:t>‹#›</a:t>
            </a:fld>
            <a:endParaRPr kumimoji="1" lang="ja-JP" altLang="en-US"/>
          </a:p>
        </p:txBody>
      </p:sp>
    </p:spTree>
    <p:extLst>
      <p:ext uri="{BB962C8B-B14F-4D97-AF65-F5344CB8AC3E}">
        <p14:creationId xmlns:p14="http://schemas.microsoft.com/office/powerpoint/2010/main" val="3873215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1" cy="493316"/>
          </a:xfrm>
          <a:prstGeom prst="rect">
            <a:avLst/>
          </a:prstGeom>
        </p:spPr>
        <p:txBody>
          <a:bodyPr vert="horz" lIns="91393" tIns="45698" rIns="91393" bIns="45698"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4" y="1"/>
            <a:ext cx="2918831" cy="493316"/>
          </a:xfrm>
          <a:prstGeom prst="rect">
            <a:avLst/>
          </a:prstGeom>
        </p:spPr>
        <p:txBody>
          <a:bodyPr vert="horz" lIns="91393" tIns="45698" rIns="91393" bIns="45698" rtlCol="0"/>
          <a:lstStyle>
            <a:lvl1pPr algn="r">
              <a:defRPr sz="1100"/>
            </a:lvl1pPr>
          </a:lstStyle>
          <a:p>
            <a:fld id="{AFD8CD83-5509-4E73-8690-5B2A2FFEBCD7}" type="datetimeFigureOut">
              <a:rPr kumimoji="1" lang="ja-JP" altLang="en-US" smtClean="0"/>
              <a:t>2023/11/16</a:t>
            </a:fld>
            <a:endParaRPr kumimoji="1" lang="ja-JP" altLang="en-US"/>
          </a:p>
        </p:txBody>
      </p:sp>
      <p:sp>
        <p:nvSpPr>
          <p:cNvPr id="4" name="スライド イメージ プレースホルダー 3"/>
          <p:cNvSpPr>
            <a:spLocks noGrp="1" noRot="1" noChangeAspect="1"/>
          </p:cNvSpPr>
          <p:nvPr>
            <p:ph type="sldImg" idx="2"/>
          </p:nvPr>
        </p:nvSpPr>
        <p:spPr>
          <a:xfrm>
            <a:off x="901700" y="741363"/>
            <a:ext cx="4932363" cy="3700462"/>
          </a:xfrm>
          <a:prstGeom prst="rect">
            <a:avLst/>
          </a:prstGeom>
          <a:noFill/>
          <a:ln w="12700">
            <a:solidFill>
              <a:prstClr val="black"/>
            </a:solidFill>
          </a:ln>
        </p:spPr>
        <p:txBody>
          <a:bodyPr vert="horz" lIns="91393" tIns="45698" rIns="91393" bIns="45698" rtlCol="0" anchor="ctr"/>
          <a:lstStyle/>
          <a:p>
            <a:endParaRPr lang="ja-JP" altLang="en-US"/>
          </a:p>
        </p:txBody>
      </p:sp>
      <p:sp>
        <p:nvSpPr>
          <p:cNvPr id="5" name="ノート プレースホルダー 4"/>
          <p:cNvSpPr>
            <a:spLocks noGrp="1"/>
          </p:cNvSpPr>
          <p:nvPr>
            <p:ph type="body" sz="quarter" idx="3"/>
          </p:nvPr>
        </p:nvSpPr>
        <p:spPr>
          <a:xfrm>
            <a:off x="673577" y="4686506"/>
            <a:ext cx="5388610" cy="4439840"/>
          </a:xfrm>
          <a:prstGeom prst="rect">
            <a:avLst/>
          </a:prstGeom>
        </p:spPr>
        <p:txBody>
          <a:bodyPr vert="horz" lIns="91393" tIns="45698" rIns="91393" bIns="456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3316"/>
          </a:xfrm>
          <a:prstGeom prst="rect">
            <a:avLst/>
          </a:prstGeom>
        </p:spPr>
        <p:txBody>
          <a:bodyPr vert="horz" lIns="91393" tIns="45698" rIns="91393" bIns="45698"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1393" tIns="45698" rIns="91393" bIns="45698" rtlCol="0" anchor="b"/>
          <a:lstStyle>
            <a:lvl1pPr algn="r">
              <a:defRPr sz="1100"/>
            </a:lvl1pPr>
          </a:lstStyle>
          <a:p>
            <a:fld id="{54534EC0-E4D3-4D15-BE91-BCE797A6A573}" type="slidenum">
              <a:rPr kumimoji="1" lang="ja-JP" altLang="en-US" smtClean="0"/>
              <a:t>‹#›</a:t>
            </a:fld>
            <a:endParaRPr kumimoji="1" lang="ja-JP" altLang="en-US"/>
          </a:p>
        </p:txBody>
      </p:sp>
    </p:spTree>
    <p:extLst>
      <p:ext uri="{BB962C8B-B14F-4D97-AF65-F5344CB8AC3E}">
        <p14:creationId xmlns:p14="http://schemas.microsoft.com/office/powerpoint/2010/main" val="425124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endParaRPr kumimoji="1" lang="ja-JP" altLang="en-US" dirty="0"/>
          </a:p>
          <a:p>
            <a:pPr defTabSz="903380">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534EC0-E4D3-4D15-BE91-BCE797A6A573}"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577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875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192141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188068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7DEF3-3A67-4FA7-9585-D74D2A2C78E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9C7FBA4-4D5F-4D3B-A25F-1F2A559B01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1220304-6675-4519-B211-007DD9189229}"/>
              </a:ext>
            </a:extLst>
          </p:cNvPr>
          <p:cNvSpPr>
            <a:spLocks noGrp="1"/>
          </p:cNvSpPr>
          <p:nvPr>
            <p:ph type="dt" sz="half" idx="10"/>
          </p:nvPr>
        </p:nvSpPr>
        <p:spPr/>
        <p:txBody>
          <a:bodyPr/>
          <a:lstStyle/>
          <a:p>
            <a:fld id="{E213BA68-BF1D-4AC3-B920-B534491ED658}" type="datetimeFigureOut">
              <a:rPr kumimoji="1" lang="ja-JP" altLang="en-US" smtClean="0"/>
              <a:t>2023/11/16</a:t>
            </a:fld>
            <a:endParaRPr kumimoji="1" lang="ja-JP" altLang="en-US"/>
          </a:p>
        </p:txBody>
      </p:sp>
      <p:sp>
        <p:nvSpPr>
          <p:cNvPr id="5" name="フッター プレースホルダー 4">
            <a:extLst>
              <a:ext uri="{FF2B5EF4-FFF2-40B4-BE49-F238E27FC236}">
                <a16:creationId xmlns:a16="http://schemas.microsoft.com/office/drawing/2014/main" id="{B5159630-7EAA-4BDE-ABDD-1FCB4EDD28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A63FE0-F4FF-4549-8583-3B2ACBFD64E4}"/>
              </a:ext>
            </a:extLst>
          </p:cNvPr>
          <p:cNvSpPr>
            <a:spLocks noGrp="1"/>
          </p:cNvSpPr>
          <p:nvPr>
            <p:ph type="sldNum" sz="quarter" idx="12"/>
          </p:nvPr>
        </p:nvSpPr>
        <p:spPr/>
        <p:txBody>
          <a:bodyPr/>
          <a:lstStyle/>
          <a:p>
            <a:fld id="{740A8429-7379-46CC-9731-C0432918D291}" type="slidenum">
              <a:rPr kumimoji="1" lang="ja-JP" altLang="en-US" smtClean="0"/>
              <a:t>‹#›</a:t>
            </a:fld>
            <a:endParaRPr kumimoji="1" lang="ja-JP" altLang="en-US"/>
          </a:p>
        </p:txBody>
      </p:sp>
    </p:spTree>
    <p:extLst>
      <p:ext uri="{BB962C8B-B14F-4D97-AF65-F5344CB8AC3E}">
        <p14:creationId xmlns:p14="http://schemas.microsoft.com/office/powerpoint/2010/main" val="406601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7671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28926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276091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85219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29842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171664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30910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318904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CFF95-BDB6-4C65-AE04-2AE931096981}" type="slidenum">
              <a:rPr kumimoji="1" lang="ja-JP" altLang="en-US" smtClean="0"/>
              <a:pPr/>
              <a:t>‹#›</a:t>
            </a:fld>
            <a:endParaRPr kumimoji="1" lang="ja-JP" altLang="en-US"/>
          </a:p>
        </p:txBody>
      </p:sp>
    </p:spTree>
    <p:extLst>
      <p:ext uri="{BB962C8B-B14F-4D97-AF65-F5344CB8AC3E}">
        <p14:creationId xmlns:p14="http://schemas.microsoft.com/office/powerpoint/2010/main" val="2211260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
            <a:ext cx="7470843" cy="368736"/>
          </a:xfrm>
          <a:prstGeom prst="rect">
            <a:avLst/>
          </a:prstGeom>
          <a:solidFill>
            <a:schemeClr val="accent1">
              <a:lumMod val="75000"/>
            </a:schemeClr>
          </a:solidFill>
          <a:ln w="12700" cap="flat" cmpd="sng" algn="ctr">
            <a:noFill/>
            <a:prstDash val="solid"/>
            <a:miter lim="800000"/>
          </a:ln>
          <a:effectLst/>
        </p:spPr>
        <p:txBody>
          <a:bodyPr rot="0" spcFirstLastPara="0" vert="horz" wrap="square" lIns="65314" tIns="32657" rIns="65314" bIns="32657"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南阿蘇防災教育プログラム（</a:t>
            </a:r>
            <a:r>
              <a:rPr kumimoji="0" lang="en-US" altLang="ja-JP" sz="20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KIOKU</a:t>
            </a:r>
            <a:r>
              <a:rPr kumimoji="0" lang="ja-JP" altLang="en-US" sz="20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見学を含む）</a:t>
            </a:r>
            <a:endParaRPr kumimoji="0" lang="en-US" altLang="ja-JP" sz="20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9" name="図 18"/>
          <p:cNvPicPr>
            <a:picLocks noChangeAspect="1"/>
          </p:cNvPicPr>
          <p:nvPr/>
        </p:nvPicPr>
        <p:blipFill>
          <a:blip r:embed="rId3"/>
          <a:stretch>
            <a:fillRect/>
          </a:stretch>
        </p:blipFill>
        <p:spPr>
          <a:xfrm>
            <a:off x="7614557" y="81267"/>
            <a:ext cx="1476103" cy="288511"/>
          </a:xfrm>
          <a:prstGeom prst="rect">
            <a:avLst/>
          </a:prstGeom>
        </p:spPr>
      </p:pic>
      <p:sp>
        <p:nvSpPr>
          <p:cNvPr id="51" name="AutoShape 2" descr="旧長陽西部小学校の画像"/>
          <p:cNvSpPr>
            <a:spLocks noChangeAspect="1" noChangeArrowheads="1"/>
          </p:cNvSpPr>
          <p:nvPr/>
        </p:nvSpPr>
        <p:spPr bwMode="auto">
          <a:xfrm>
            <a:off x="111125" y="-103188"/>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1AF9E23D-10F4-CBDC-736F-55BE9BF93F0B}"/>
              </a:ext>
            </a:extLst>
          </p:cNvPr>
          <p:cNvSpPr txBox="1"/>
          <p:nvPr/>
        </p:nvSpPr>
        <p:spPr>
          <a:xfrm>
            <a:off x="17748" y="393949"/>
            <a:ext cx="9108504" cy="969496"/>
          </a:xfrm>
          <a:prstGeom prst="rect">
            <a:avLst/>
          </a:prstGeom>
          <a:noFill/>
          <a:ln w="3175" cap="flat" cmpd="sng" algn="ctr">
            <a:solidFill>
              <a:sysClr val="windowText" lastClr="000000"/>
            </a:solidFill>
            <a:prstDash val="solid"/>
          </a:ln>
          <a:effectLst/>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年に発生した熊本地震では、未曾有の</a:t>
            </a:r>
            <a:r>
              <a:rPr kumimoji="1" lang="en-US" altLang="ja-JP"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度の震度</a:t>
            </a:r>
            <a:r>
              <a:rPr kumimoji="1" lang="en-US" altLang="ja-JP"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の揺れにより大きな被害が発生しました。中でも阿蘇エリアでは地震動による山腹崩壊や地すべりなどの山間地特有の現象により、家屋の倒壊に加えて道路や橋梁等の交通インフラにも甚大な被害が発生しました。その数千年に一度といわれる直下型の大地震の被害の大きさや教訓を後世に伝えていくため、熊本県内では中核拠点となる体験展示施設の開設および震災遺構の保存が行われています。</a:t>
            </a: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本プログラムでは、体験展示施設にて地震のメカニズムや被害の全体像を学び、また震災遺構「地表地震断層と倒壊した東海大学</a:t>
            </a:r>
            <a:r>
              <a:rPr kumimoji="1" lang="en-US" altLang="ja-JP"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号館」「大規模斜面崩落と崩落した旧阿蘇大橋の橋桁」をご覧いただきながらガイドの案内を受けて、防災・減災への意識を高めていただきます。</a:t>
            </a:r>
          </a:p>
        </p:txBody>
      </p:sp>
      <p:sp>
        <p:nvSpPr>
          <p:cNvPr id="47" name="テキスト ボックス 46">
            <a:extLst>
              <a:ext uri="{FF2B5EF4-FFF2-40B4-BE49-F238E27FC236}">
                <a16:creationId xmlns:a16="http://schemas.microsoft.com/office/drawing/2014/main" id="{9FCF3E10-B15C-75A5-65C3-1D9E14D949CC}"/>
              </a:ext>
            </a:extLst>
          </p:cNvPr>
          <p:cNvSpPr txBox="1"/>
          <p:nvPr/>
        </p:nvSpPr>
        <p:spPr>
          <a:xfrm>
            <a:off x="3347865" y="6018897"/>
            <a:ext cx="5775410" cy="781561"/>
          </a:xfrm>
          <a:prstGeom prst="rect">
            <a:avLst/>
          </a:prstGeom>
          <a:noFill/>
          <a:ln w="3175">
            <a:solidFill>
              <a:sysClr val="windowText" lastClr="000000"/>
            </a:solidFill>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受入人数</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通年</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160</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クラス程度）　　　</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所要時間</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120</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150</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（遺構間の移動を含む）</a:t>
            </a:r>
            <a:endPar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実施場所</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熊本地震震災ミュージアム体験展示施設</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（南阿蘇村河陽</a:t>
            </a:r>
            <a:r>
              <a:rPr kumimoji="1"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5435-1</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、数鹿流崩之碑展望所</a:t>
            </a:r>
            <a:endPar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料　　　金</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小学生</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円／中高生</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1,100</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円（展示施設入館料、資料代、ガイド代等を含む）</a:t>
            </a:r>
            <a:endPar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申込問合</a:t>
            </a:r>
            <a:r>
              <a:rPr kumimoji="1"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一般社団法人みなみあそ観光局</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MAIL: kioku@minamiaso.info </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TEL: 0967-65-8065</a:t>
            </a: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テキスト ボックス 47">
            <a:extLst>
              <a:ext uri="{FF2B5EF4-FFF2-40B4-BE49-F238E27FC236}">
                <a16:creationId xmlns:a16="http://schemas.microsoft.com/office/drawing/2014/main" id="{A36ABF0D-A5D3-8325-540B-F42672A12618}"/>
              </a:ext>
            </a:extLst>
          </p:cNvPr>
          <p:cNvSpPr txBox="1"/>
          <p:nvPr/>
        </p:nvSpPr>
        <p:spPr>
          <a:xfrm>
            <a:off x="20726" y="4869160"/>
            <a:ext cx="3255130" cy="1931298"/>
          </a:xfrm>
          <a:prstGeom prst="rect">
            <a:avLst/>
          </a:prstGeom>
          <a:noFill/>
          <a:ln w="3175" cap="flat" cmpd="sng" algn="ctr">
            <a:solidFill>
              <a:sysClr val="windowText" lastClr="000000"/>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1050" b="1" i="0" u="none" strike="noStrike" kern="0" cap="none" spc="0" normalizeH="0" baseline="0" noProof="0" dirty="0">
                <a:ln>
                  <a:noFill/>
                </a:ln>
                <a:solidFill>
                  <a:srgbClr val="C0504D"/>
                </a:solidFill>
                <a:effectLst/>
                <a:uLnTx/>
                <a:uFillTx/>
                <a:latin typeface="Calibri"/>
                <a:ea typeface="ＭＳ Ｐゴシック" panose="020B0600070205080204" pitchFamily="50" charset="-128"/>
                <a:cs typeface="+mn-cs"/>
              </a:rPr>
              <a:t>■本プログラムのポイント</a:t>
            </a:r>
            <a:endParaRPr kumimoji="1" lang="en-US" altLang="ja-JP" sz="1050" b="1" i="0" u="none" strike="noStrike" kern="0" cap="none" spc="0" normalizeH="0" baseline="0" noProof="0" dirty="0">
              <a:ln>
                <a:noFill/>
              </a:ln>
              <a:solidFill>
                <a:srgbClr val="C0504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熊本地震震災ミュージアム 体験展示施設 （約</a:t>
            </a:r>
            <a:r>
              <a:rPr kumimoji="1" lang="en-US" altLang="ja-JP"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br>
              <a:rPr kumimoji="1" lang="en-US" altLang="ja-JP"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大地が動くメカニズムから、熊本地震当時の各地の被災の様子、そして自然と共生するための知恵について学ぶことができます。</a:t>
            </a:r>
            <a:endParaRPr kumimoji="1"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震災遺構①：旧東海大学阿蘇キャンパス （約</a:t>
            </a:r>
            <a:r>
              <a:rPr kumimoji="1" lang="en-US" altLang="ja-JP"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br>
              <a:rPr kumimoji="1" lang="en-US" altLang="ja-JP"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キャンパス内に想定外に現れた地表表層断層と、被災した鉄筋コンクリート造りの旧１号館を見て、地震による被害の凄まじさや耐震構造の重要性を感じることができます。</a:t>
            </a:r>
            <a:endParaRPr kumimoji="1"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震災遺構②：数鹿流崩之碑展望所 （約</a:t>
            </a:r>
            <a:r>
              <a:rPr kumimoji="1" lang="en-US" altLang="ja-JP"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br>
              <a:rPr kumimoji="1" lang="en-US" altLang="ja-JP" sz="9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熊本地震で発生した最大級の斜面崩壊。その斜面崩壊の跡、崩落した旧阿蘇大橋の橋桁、そして地震に強い橋となった新阿蘇大橋を見て、被災と創造的復興について学ぶことができます。</a:t>
            </a:r>
            <a:endParaRPr kumimoji="1"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9" name="テキスト ボックス 48">
            <a:extLst>
              <a:ext uri="{FF2B5EF4-FFF2-40B4-BE49-F238E27FC236}">
                <a16:creationId xmlns:a16="http://schemas.microsoft.com/office/drawing/2014/main" id="{C0075C79-EC96-22C5-FEA4-E1E83FBCC55B}"/>
              </a:ext>
            </a:extLst>
          </p:cNvPr>
          <p:cNvSpPr txBox="1"/>
          <p:nvPr/>
        </p:nvSpPr>
        <p:spPr>
          <a:xfrm>
            <a:off x="3347864" y="4869160"/>
            <a:ext cx="5775411" cy="1100301"/>
          </a:xfrm>
          <a:prstGeom prst="rect">
            <a:avLst/>
          </a:prstGeom>
          <a:noFill/>
          <a:ln w="3175" cap="flat" cmpd="sng" algn="ctr">
            <a:solidFill>
              <a:sysClr val="windowText" lastClr="000000"/>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050" b="1" i="0" u="none" strike="noStrike" kern="0" cap="none" spc="0" normalizeH="0" baseline="0" noProof="0" dirty="0">
                <a:ln>
                  <a:noFill/>
                </a:ln>
                <a:solidFill>
                  <a:srgbClr val="C0504D"/>
                </a:solidFill>
                <a:effectLst/>
                <a:uLnTx/>
                <a:uFillTx/>
                <a:latin typeface="Calibri"/>
                <a:ea typeface="ＭＳ Ｐゴシック" panose="020B0600070205080204" pitchFamily="50" charset="-128"/>
                <a:cs typeface="+mn-cs"/>
              </a:rPr>
              <a:t>■学習のみちしるべ</a:t>
            </a:r>
            <a:endParaRPr kumimoji="1" lang="en-US" altLang="ja-JP" sz="1050" b="1" i="0" u="none" strike="noStrike" kern="0" cap="none" spc="0" normalizeH="0" baseline="0" noProof="0" dirty="0">
              <a:ln>
                <a:noFill/>
              </a:ln>
              <a:solidFill>
                <a:srgbClr val="C0504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下記テーマで事前・事後学習を行うことで、熊本地震の理解を深め、地震災害の「自分ごと化」を進めることができます。</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他の日本の大規模地震（例：阪神・淡路大震災、東日本大震災など）と比較して、熊本地震の特徴をまとめよう</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自分の住む場所の土地の成り立ち、自然災害の歴史やハザードマップ、自然災害伝承碑などを調べてみよう</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9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「生き残るための備え（命を守る備え）」と「生き残った後の備え（避難生活への備え）」について、自分自身ができること、習得しておくべきことを考えてみよう</a:t>
            </a:r>
          </a:p>
        </p:txBody>
      </p:sp>
      <p:pic>
        <p:nvPicPr>
          <p:cNvPr id="52" name="図 51">
            <a:extLst>
              <a:ext uri="{FF2B5EF4-FFF2-40B4-BE49-F238E27FC236}">
                <a16:creationId xmlns:a16="http://schemas.microsoft.com/office/drawing/2014/main" id="{1A562368-3A55-81C7-4C8C-B117054CEE3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611488" y="3145687"/>
            <a:ext cx="2208789" cy="1538492"/>
          </a:xfrm>
          <a:prstGeom prst="rect">
            <a:avLst/>
          </a:prstGeom>
        </p:spPr>
      </p:pic>
      <p:pic>
        <p:nvPicPr>
          <p:cNvPr id="53" name="図 2">
            <a:extLst>
              <a:ext uri="{FF2B5EF4-FFF2-40B4-BE49-F238E27FC236}">
                <a16:creationId xmlns:a16="http://schemas.microsoft.com/office/drawing/2014/main" id="{FEBC5AF8-9868-86AD-6B9A-2E1B2F95D79E}"/>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909848" y="1412776"/>
            <a:ext cx="2213426" cy="154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55">
            <a:extLst>
              <a:ext uri="{FF2B5EF4-FFF2-40B4-BE49-F238E27FC236}">
                <a16:creationId xmlns:a16="http://schemas.microsoft.com/office/drawing/2014/main" id="{CCD038E2-929A-C25A-AEDD-A5E30596D9F0}"/>
              </a:ext>
            </a:extLst>
          </p:cNvPr>
          <p:cNvSpPr txBox="1"/>
          <p:nvPr/>
        </p:nvSpPr>
        <p:spPr>
          <a:xfrm>
            <a:off x="14770" y="4702435"/>
            <a:ext cx="2208789"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体験展示施設の館内展示見学</a:t>
            </a:r>
          </a:p>
        </p:txBody>
      </p:sp>
      <p:sp>
        <p:nvSpPr>
          <p:cNvPr id="57" name="テキスト ボックス 56">
            <a:extLst>
              <a:ext uri="{FF2B5EF4-FFF2-40B4-BE49-F238E27FC236}">
                <a16:creationId xmlns:a16="http://schemas.microsoft.com/office/drawing/2014/main" id="{27736D19-60B9-A657-53E8-BDC77A9933E0}"/>
              </a:ext>
            </a:extLst>
          </p:cNvPr>
          <p:cNvSpPr txBox="1"/>
          <p:nvPr/>
        </p:nvSpPr>
        <p:spPr>
          <a:xfrm>
            <a:off x="2314067" y="4702435"/>
            <a:ext cx="2208789"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体験展示施設の館内展示見学</a:t>
            </a:r>
          </a:p>
        </p:txBody>
      </p:sp>
      <p:sp>
        <p:nvSpPr>
          <p:cNvPr id="58" name="テキスト ボックス 57">
            <a:extLst>
              <a:ext uri="{FF2B5EF4-FFF2-40B4-BE49-F238E27FC236}">
                <a16:creationId xmlns:a16="http://schemas.microsoft.com/office/drawing/2014/main" id="{550A5292-B43B-AB7E-7A34-BF04BE05F74E}"/>
              </a:ext>
            </a:extLst>
          </p:cNvPr>
          <p:cNvSpPr txBox="1"/>
          <p:nvPr/>
        </p:nvSpPr>
        <p:spPr>
          <a:xfrm>
            <a:off x="4609613" y="4702435"/>
            <a:ext cx="2208789"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崩落した旧阿蘇大橋の橋桁</a:t>
            </a:r>
          </a:p>
        </p:txBody>
      </p:sp>
      <p:pic>
        <p:nvPicPr>
          <p:cNvPr id="59" name="図 58">
            <a:extLst>
              <a:ext uri="{FF2B5EF4-FFF2-40B4-BE49-F238E27FC236}">
                <a16:creationId xmlns:a16="http://schemas.microsoft.com/office/drawing/2014/main" id="{D8D2AD82-2FFB-A775-4DAB-762F7C0245C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909847" y="3146054"/>
            <a:ext cx="2212916" cy="1537758"/>
          </a:xfrm>
          <a:prstGeom prst="rect">
            <a:avLst/>
          </a:prstGeom>
        </p:spPr>
      </p:pic>
      <p:sp>
        <p:nvSpPr>
          <p:cNvPr id="60" name="テキスト ボックス 59">
            <a:extLst>
              <a:ext uri="{FF2B5EF4-FFF2-40B4-BE49-F238E27FC236}">
                <a16:creationId xmlns:a16="http://schemas.microsoft.com/office/drawing/2014/main" id="{3BB1884D-51BA-DB67-F8D9-BB03068F0CE1}"/>
              </a:ext>
            </a:extLst>
          </p:cNvPr>
          <p:cNvSpPr txBox="1"/>
          <p:nvPr/>
        </p:nvSpPr>
        <p:spPr>
          <a:xfrm>
            <a:off x="6909847" y="2970766"/>
            <a:ext cx="2208789"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地表地震断層</a:t>
            </a:r>
          </a:p>
        </p:txBody>
      </p:sp>
      <p:sp>
        <p:nvSpPr>
          <p:cNvPr id="61" name="テキスト ボックス 60">
            <a:extLst>
              <a:ext uri="{FF2B5EF4-FFF2-40B4-BE49-F238E27FC236}">
                <a16:creationId xmlns:a16="http://schemas.microsoft.com/office/drawing/2014/main" id="{06429FC0-09DB-79CB-4881-FF163FDC770A}"/>
              </a:ext>
            </a:extLst>
          </p:cNvPr>
          <p:cNvSpPr txBox="1"/>
          <p:nvPr/>
        </p:nvSpPr>
        <p:spPr>
          <a:xfrm>
            <a:off x="4616039" y="2970766"/>
            <a:ext cx="2208789"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ガイドによる案内</a:t>
            </a:r>
          </a:p>
        </p:txBody>
      </p:sp>
      <p:sp>
        <p:nvSpPr>
          <p:cNvPr id="62" name="テキスト ボックス 61">
            <a:extLst>
              <a:ext uri="{FF2B5EF4-FFF2-40B4-BE49-F238E27FC236}">
                <a16:creationId xmlns:a16="http://schemas.microsoft.com/office/drawing/2014/main" id="{F0CC635C-F55E-9BD9-93D0-1870D1EA8DE4}"/>
              </a:ext>
            </a:extLst>
          </p:cNvPr>
          <p:cNvSpPr txBox="1"/>
          <p:nvPr/>
        </p:nvSpPr>
        <p:spPr>
          <a:xfrm>
            <a:off x="6911314" y="4702435"/>
            <a:ext cx="2208789"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大規模斜面崩落</a:t>
            </a:r>
          </a:p>
        </p:txBody>
      </p:sp>
      <p:sp>
        <p:nvSpPr>
          <p:cNvPr id="63" name="テキスト ボックス 62">
            <a:extLst>
              <a:ext uri="{FF2B5EF4-FFF2-40B4-BE49-F238E27FC236}">
                <a16:creationId xmlns:a16="http://schemas.microsoft.com/office/drawing/2014/main" id="{8C373C20-902F-1F6F-7290-60E02E63B0DB}"/>
              </a:ext>
            </a:extLst>
          </p:cNvPr>
          <p:cNvSpPr txBox="1"/>
          <p:nvPr/>
        </p:nvSpPr>
        <p:spPr>
          <a:xfrm>
            <a:off x="14770" y="2970766"/>
            <a:ext cx="4479985"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熊本地震震災ミュージアム 体験展示施設</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KIOKU</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64" name="図 2">
            <a:extLst>
              <a:ext uri="{FF2B5EF4-FFF2-40B4-BE49-F238E27FC236}">
                <a16:creationId xmlns:a16="http://schemas.microsoft.com/office/drawing/2014/main" id="{C2AB2FCD-7468-CFDC-6688-5CC3F3DFDD3C}"/>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4616038" y="1419421"/>
            <a:ext cx="2208790" cy="153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64">
            <a:extLst>
              <a:ext uri="{FF2B5EF4-FFF2-40B4-BE49-F238E27FC236}">
                <a16:creationId xmlns:a16="http://schemas.microsoft.com/office/drawing/2014/main" id="{3E1A37FA-392F-6911-22F3-B68EF87DBF57}"/>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0784" y="1413651"/>
            <a:ext cx="4480234" cy="1538492"/>
          </a:xfrm>
          <a:prstGeom prst="rect">
            <a:avLst/>
          </a:prstGeom>
        </p:spPr>
      </p:pic>
      <p:pic>
        <p:nvPicPr>
          <p:cNvPr id="68" name="図 67">
            <a:extLst>
              <a:ext uri="{FF2B5EF4-FFF2-40B4-BE49-F238E27FC236}">
                <a16:creationId xmlns:a16="http://schemas.microsoft.com/office/drawing/2014/main" id="{37C46190-B444-FB0D-F6F0-1D17A017B6A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327446" y="3151729"/>
            <a:ext cx="2203572" cy="1532084"/>
          </a:xfrm>
          <a:prstGeom prst="rect">
            <a:avLst/>
          </a:prstGeom>
        </p:spPr>
      </p:pic>
      <p:pic>
        <p:nvPicPr>
          <p:cNvPr id="69" name="図 68">
            <a:extLst>
              <a:ext uri="{FF2B5EF4-FFF2-40B4-BE49-F238E27FC236}">
                <a16:creationId xmlns:a16="http://schemas.microsoft.com/office/drawing/2014/main" id="{3D2286BB-53A3-67FC-2654-7417C279161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52048" y="3151729"/>
            <a:ext cx="2238853" cy="1532083"/>
          </a:xfrm>
          <a:prstGeom prst="rect">
            <a:avLst/>
          </a:prstGeom>
        </p:spPr>
      </p:pic>
    </p:spTree>
    <p:extLst>
      <p:ext uri="{BB962C8B-B14F-4D97-AF65-F5344CB8AC3E}">
        <p14:creationId xmlns:p14="http://schemas.microsoft.com/office/powerpoint/2010/main" val="15375417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11891</TotalTime>
  <Words>614</Words>
  <Application>Microsoft Office PowerPoint</Application>
  <PresentationFormat>画面に合わせる (4:3)</PresentationFormat>
  <Paragraphs>25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大島夕子</dc:creator>
  <cp:lastModifiedBy>NTA098525004</cp:lastModifiedBy>
  <cp:revision>702</cp:revision>
  <cp:lastPrinted>2023-07-31T02:15:30Z</cp:lastPrinted>
  <dcterms:created xsi:type="dcterms:W3CDTF">2016-03-16T22:43:39Z</dcterms:created>
  <dcterms:modified xsi:type="dcterms:W3CDTF">2023-11-16T04:56:48Z</dcterms:modified>
</cp:coreProperties>
</file>