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99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19" autoAdjust="0"/>
  </p:normalViewPr>
  <p:slideViewPr>
    <p:cSldViewPr>
      <p:cViewPr varScale="1">
        <p:scale>
          <a:sx n="67" d="100"/>
          <a:sy n="67" d="100"/>
        </p:scale>
        <p:origin x="11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2625" cy="3402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697" y="1"/>
            <a:ext cx="4302625" cy="340265"/>
          </a:xfrm>
          <a:prstGeom prst="rect">
            <a:avLst/>
          </a:prstGeom>
        </p:spPr>
        <p:txBody>
          <a:bodyPr vert="horz" lIns="91440" tIns="45720" rIns="91440" bIns="45720" rtlCol="0"/>
          <a:lstStyle>
            <a:lvl1pPr algn="r">
              <a:defRPr sz="1200"/>
            </a:lvl1pPr>
          </a:lstStyle>
          <a:p>
            <a:fld id="{95179985-85EF-4704-AFF2-E841BE8EAC7B}" type="datetimeFigureOut">
              <a:rPr kumimoji="1" lang="ja-JP" altLang="en-US" smtClean="0"/>
              <a:t>2021/4/19</a:t>
            </a:fld>
            <a:endParaRPr kumimoji="1" lang="ja-JP" altLang="en-US"/>
          </a:p>
        </p:txBody>
      </p:sp>
      <p:sp>
        <p:nvSpPr>
          <p:cNvPr id="4" name="フッター プレースホルダー 3"/>
          <p:cNvSpPr>
            <a:spLocks noGrp="1"/>
          </p:cNvSpPr>
          <p:nvPr>
            <p:ph type="ftr" sz="quarter" idx="2"/>
          </p:nvPr>
        </p:nvSpPr>
        <p:spPr>
          <a:xfrm>
            <a:off x="0" y="6456325"/>
            <a:ext cx="4302625" cy="34026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697" y="6456325"/>
            <a:ext cx="4302625" cy="340264"/>
          </a:xfrm>
          <a:prstGeom prst="rect">
            <a:avLst/>
          </a:prstGeom>
        </p:spPr>
        <p:txBody>
          <a:bodyPr vert="horz" lIns="91440" tIns="45720" rIns="91440" bIns="45720" rtlCol="0" anchor="b"/>
          <a:lstStyle>
            <a:lvl1pPr algn="r">
              <a:defRPr sz="1200"/>
            </a:lvl1pPr>
          </a:lstStyle>
          <a:p>
            <a:fld id="{BF8D58BD-46A9-44DC-AF6A-AA2E391D87CE}" type="slidenum">
              <a:rPr kumimoji="1" lang="ja-JP" altLang="en-US" smtClean="0"/>
              <a:t>‹#›</a:t>
            </a:fld>
            <a:endParaRPr kumimoji="1" lang="ja-JP" altLang="en-US"/>
          </a:p>
        </p:txBody>
      </p:sp>
    </p:spTree>
    <p:extLst>
      <p:ext uri="{BB962C8B-B14F-4D97-AF65-F5344CB8AC3E}">
        <p14:creationId xmlns:p14="http://schemas.microsoft.com/office/powerpoint/2010/main" val="3893258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8CDFA0F2-D71B-4A0D-A604-077564A64940}" type="datetimeFigureOut">
              <a:rPr kumimoji="1" lang="ja-JP" altLang="en-US" smtClean="0"/>
              <a:t>2021/4/19</a:t>
            </a:fld>
            <a:endParaRPr kumimoji="1" lang="ja-JP" altLang="en-US"/>
          </a:p>
        </p:txBody>
      </p:sp>
      <p:sp>
        <p:nvSpPr>
          <p:cNvPr id="4" name="スライド イメージ プレースホルダー 3"/>
          <p:cNvSpPr>
            <a:spLocks noGrp="1" noRot="1" noChangeAspect="1"/>
          </p:cNvSpPr>
          <p:nvPr>
            <p:ph type="sldImg" idx="2"/>
          </p:nvPr>
        </p:nvSpPr>
        <p:spPr>
          <a:xfrm>
            <a:off x="3433763" y="849313"/>
            <a:ext cx="3059112" cy="22939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1F60C3D9-9C59-4CB7-88CD-8CA6558DEC17}" type="slidenum">
              <a:rPr kumimoji="1" lang="ja-JP" altLang="en-US" smtClean="0"/>
              <a:t>‹#›</a:t>
            </a:fld>
            <a:endParaRPr kumimoji="1" lang="ja-JP" altLang="en-US"/>
          </a:p>
        </p:txBody>
      </p:sp>
    </p:spTree>
    <p:extLst>
      <p:ext uri="{BB962C8B-B14F-4D97-AF65-F5344CB8AC3E}">
        <p14:creationId xmlns:p14="http://schemas.microsoft.com/office/powerpoint/2010/main" val="7793467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69775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37890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426591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71137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57042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72181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67788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616737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59385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282248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5BF00D-ED99-41EB-BC87-9735ADF11EC8}" type="datetimeFigureOut">
              <a:rPr kumimoji="1" lang="ja-JP" altLang="en-US" smtClean="0"/>
              <a:t>2021/4/19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50512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BF00D-ED99-41EB-BC87-9735ADF11EC8}" type="datetimeFigureOut">
              <a:rPr kumimoji="1" lang="ja-JP" altLang="en-US" smtClean="0"/>
              <a:t>2021/4/19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F9178-6F40-4505-B444-31EB5B828F3F}" type="slidenum">
              <a:rPr kumimoji="1" lang="ja-JP" altLang="en-US" smtClean="0"/>
              <a:t>‹#›</a:t>
            </a:fld>
            <a:endParaRPr kumimoji="1" lang="ja-JP" altLang="en-US"/>
          </a:p>
        </p:txBody>
      </p:sp>
    </p:spTree>
    <p:extLst>
      <p:ext uri="{BB962C8B-B14F-4D97-AF65-F5344CB8AC3E}">
        <p14:creationId xmlns:p14="http://schemas.microsoft.com/office/powerpoint/2010/main" val="386718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inamiaso.info/companies_out/asuhenokakehashi/" TargetMode="External"/><Relationship Id="rId7" Type="http://schemas.openxmlformats.org/officeDocument/2006/relationships/image" Target="../media/image4.jpeg"/><Relationship Id="rId2" Type="http://schemas.openxmlformats.org/officeDocument/2006/relationships/hyperlink" Target="mailto:contact@minamiaso.info"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579" y="-10576"/>
            <a:ext cx="1872208" cy="418058"/>
          </a:xfrm>
          <a:solidFill>
            <a:schemeClr val="accent2"/>
          </a:solidFill>
        </p:spPr>
        <p:txBody>
          <a:bodyPr>
            <a:noAutofit/>
          </a:bodyPr>
          <a:lstStyle/>
          <a:p>
            <a:r>
              <a:rPr lang="ja-JP" altLang="en-US" sz="2800" dirty="0">
                <a:solidFill>
                  <a:schemeClr val="bg1"/>
                </a:solidFill>
              </a:rPr>
              <a:t>防災学習</a:t>
            </a:r>
            <a:endParaRPr kumimoji="1" lang="ja-JP" altLang="en-US" sz="2800" dirty="0">
              <a:solidFill>
                <a:schemeClr val="bg1"/>
              </a:solidFill>
            </a:endParaRPr>
          </a:p>
        </p:txBody>
      </p:sp>
      <p:sp>
        <p:nvSpPr>
          <p:cNvPr id="4" name="タイトル 1"/>
          <p:cNvSpPr txBox="1">
            <a:spLocks/>
          </p:cNvSpPr>
          <p:nvPr/>
        </p:nvSpPr>
        <p:spPr>
          <a:xfrm>
            <a:off x="1835696" y="-23931"/>
            <a:ext cx="7308304" cy="4180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600" dirty="0">
                <a:solidFill>
                  <a:schemeClr val="accent2"/>
                </a:solidFill>
              </a:rPr>
              <a:t>南阿蘇からはじまる未来～明日への懸け橋</a:t>
            </a:r>
          </a:p>
        </p:txBody>
      </p:sp>
      <p:sp>
        <p:nvSpPr>
          <p:cNvPr id="5" name="テキスト ボックス 4"/>
          <p:cNvSpPr txBox="1"/>
          <p:nvPr/>
        </p:nvSpPr>
        <p:spPr>
          <a:xfrm>
            <a:off x="17748" y="393949"/>
            <a:ext cx="9108504" cy="830997"/>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a:t>南阿蘇村では、地震動による山腹崩壊や地すべりなどの山間地特有の現象により、道路や橋梁等の交通インフラにも甚大な被害が発生しました。数千年に一度といわれる直下型の大地震の被害の大きさや教訓を後世に伝えていくための震災遺構を保存し、防災・減災への意識を高めます</a:t>
            </a:r>
            <a:endParaRPr kumimoji="1" lang="ja-JP" altLang="en-US" sz="1600" dirty="0"/>
          </a:p>
        </p:txBody>
      </p:sp>
      <p:sp>
        <p:nvSpPr>
          <p:cNvPr id="10" name="テキスト ボックス 9"/>
          <p:cNvSpPr txBox="1"/>
          <p:nvPr/>
        </p:nvSpPr>
        <p:spPr>
          <a:xfrm>
            <a:off x="3719367" y="5401017"/>
            <a:ext cx="5403907" cy="1286314"/>
          </a:xfrm>
          <a:prstGeom prst="rect">
            <a:avLst/>
          </a:prstGeom>
          <a:noFill/>
          <a:ln>
            <a:solidFill>
              <a:schemeClr val="tx1"/>
            </a:solidFill>
          </a:ln>
        </p:spPr>
        <p:txBody>
          <a:bodyPr wrap="square" rtlCol="0">
            <a:spAutoFit/>
          </a:bodyPr>
          <a:lstStyle/>
          <a:p>
            <a:pPr>
              <a:lnSpc>
                <a:spcPct val="110000"/>
              </a:lnSpc>
            </a:pPr>
            <a:r>
              <a:rPr kumimoji="1" lang="en-US" altLang="ja-JP" sz="1200" dirty="0">
                <a:latin typeface="+mn-ea"/>
              </a:rPr>
              <a:t>【</a:t>
            </a:r>
            <a:r>
              <a:rPr kumimoji="1" lang="ja-JP" altLang="en-US" sz="1200" dirty="0">
                <a:latin typeface="+mn-ea"/>
              </a:rPr>
              <a:t>受入人数</a:t>
            </a:r>
            <a:r>
              <a:rPr kumimoji="1" lang="en-US" altLang="ja-JP" sz="1200" dirty="0">
                <a:latin typeface="+mn-ea"/>
              </a:rPr>
              <a:t>】</a:t>
            </a:r>
            <a:r>
              <a:rPr kumimoji="1" lang="ja-JP" altLang="en-US" sz="1200" dirty="0">
                <a:latin typeface="+mn-ea"/>
              </a:rPr>
              <a:t>　　通年　３０～１６０人程度（１～４クラス）</a:t>
            </a:r>
            <a:endParaRPr kumimoji="1" lang="en-US" altLang="ja-JP" sz="1200" dirty="0">
              <a:latin typeface="+mn-ea"/>
            </a:endParaRPr>
          </a:p>
          <a:p>
            <a:pPr>
              <a:lnSpc>
                <a:spcPct val="110000"/>
              </a:lnSpc>
            </a:pPr>
            <a:r>
              <a:rPr lang="en-US" altLang="ja-JP" sz="1200" dirty="0">
                <a:latin typeface="+mn-ea"/>
              </a:rPr>
              <a:t>【</a:t>
            </a:r>
            <a:r>
              <a:rPr lang="ja-JP" altLang="en-US" sz="1200" dirty="0">
                <a:latin typeface="+mn-ea"/>
              </a:rPr>
              <a:t>料　　　金</a:t>
            </a:r>
            <a:r>
              <a:rPr lang="en-US" altLang="ja-JP" sz="1200" dirty="0">
                <a:latin typeface="+mn-ea"/>
              </a:rPr>
              <a:t>】</a:t>
            </a:r>
            <a:r>
              <a:rPr lang="ja-JP" altLang="en-US" sz="1200" dirty="0">
                <a:latin typeface="+mn-ea"/>
              </a:rPr>
              <a:t>　　遺構３ヶ所（１２０分）：１０００円 ／ 遺構２ヶ所（８０分）：８００円</a:t>
            </a:r>
            <a:endParaRPr lang="en-US" altLang="ja-JP" sz="1200" dirty="0">
              <a:latin typeface="+mn-ea"/>
            </a:endParaRPr>
          </a:p>
          <a:p>
            <a:pPr>
              <a:lnSpc>
                <a:spcPct val="110000"/>
              </a:lnSpc>
            </a:pPr>
            <a:r>
              <a:rPr lang="ja-JP" altLang="en-US" sz="1200" dirty="0">
                <a:latin typeface="+mn-ea"/>
              </a:rPr>
              <a:t>　　　　　　　　　　</a:t>
            </a:r>
            <a:r>
              <a:rPr lang="en-US" altLang="ja-JP" sz="1200" dirty="0">
                <a:latin typeface="+mn-ea"/>
              </a:rPr>
              <a:t>※</a:t>
            </a:r>
            <a:r>
              <a:rPr lang="ja-JP" altLang="en-US" sz="1200" dirty="0">
                <a:latin typeface="+mn-ea"/>
              </a:rPr>
              <a:t>出張講話、意見交換会等は個別にご相談ください。</a:t>
            </a:r>
            <a:endParaRPr lang="en-US" altLang="ja-JP" sz="1200" dirty="0">
              <a:latin typeface="+mn-ea"/>
            </a:endParaRPr>
          </a:p>
          <a:p>
            <a:pPr>
              <a:lnSpc>
                <a:spcPct val="110000"/>
              </a:lnSpc>
            </a:pPr>
            <a:r>
              <a:rPr lang="en-US" altLang="ja-JP" sz="1200" dirty="0">
                <a:latin typeface="+mn-ea"/>
              </a:rPr>
              <a:t>【</a:t>
            </a:r>
            <a:r>
              <a:rPr lang="ja-JP" altLang="en-US" sz="1200" dirty="0">
                <a:latin typeface="+mn-ea"/>
              </a:rPr>
              <a:t>申込問合</a:t>
            </a:r>
            <a:r>
              <a:rPr lang="en-US" altLang="ja-JP" sz="1200" dirty="0">
                <a:latin typeface="+mn-ea"/>
              </a:rPr>
              <a:t>】</a:t>
            </a:r>
            <a:r>
              <a:rPr lang="ja-JP" altLang="en-US" sz="1200" dirty="0">
                <a:latin typeface="+mn-ea"/>
              </a:rPr>
              <a:t>　　一般社団法人みなみあそ観光局</a:t>
            </a:r>
            <a:endParaRPr lang="en-US" altLang="ja-JP" sz="1200" dirty="0">
              <a:latin typeface="+mn-ea"/>
            </a:endParaRPr>
          </a:p>
          <a:p>
            <a:pPr>
              <a:lnSpc>
                <a:spcPct val="110000"/>
              </a:lnSpc>
            </a:pPr>
            <a:r>
              <a:rPr lang="ja-JP" altLang="en-US" sz="1200" dirty="0">
                <a:latin typeface="+mn-ea"/>
              </a:rPr>
              <a:t>　　　　　　　　　 </a:t>
            </a:r>
            <a:r>
              <a:rPr lang="en-US" altLang="ja-JP" sz="1200" dirty="0">
                <a:latin typeface="+mn-ea"/>
              </a:rPr>
              <a:t>MAIL: </a:t>
            </a:r>
            <a:r>
              <a:rPr lang="en-US" altLang="ja-JP" sz="1200" dirty="0">
                <a:latin typeface="+mn-ea"/>
                <a:hlinkClick r:id="rId2"/>
              </a:rPr>
              <a:t>contact@minamiaso.info</a:t>
            </a:r>
            <a:r>
              <a:rPr lang="ja-JP" altLang="en-US" sz="1200" dirty="0">
                <a:latin typeface="+mn-ea"/>
              </a:rPr>
              <a:t>　</a:t>
            </a:r>
            <a:r>
              <a:rPr lang="en-US" altLang="ja-JP" sz="1200" dirty="0">
                <a:latin typeface="+mn-ea"/>
              </a:rPr>
              <a:t>TEL: 0967-67-2222</a:t>
            </a:r>
          </a:p>
          <a:p>
            <a:pPr>
              <a:lnSpc>
                <a:spcPct val="110000"/>
              </a:lnSpc>
            </a:pPr>
            <a:r>
              <a:rPr lang="en-US" altLang="ja-JP" sz="1200" dirty="0">
                <a:latin typeface="+mn-ea"/>
              </a:rPr>
              <a:t>【</a:t>
            </a:r>
            <a:r>
              <a:rPr lang="ja-JP" altLang="en-US" sz="1200" dirty="0">
                <a:latin typeface="+mn-ea"/>
              </a:rPr>
              <a:t>ＵＲＬ</a:t>
            </a:r>
            <a:r>
              <a:rPr lang="en-US" altLang="ja-JP" sz="1200" dirty="0">
                <a:latin typeface="+mn-ea"/>
              </a:rPr>
              <a:t>】</a:t>
            </a:r>
            <a:r>
              <a:rPr lang="ja-JP" altLang="en-US" sz="1200" dirty="0">
                <a:latin typeface="+mn-ea"/>
              </a:rPr>
              <a:t>　　　　　</a:t>
            </a:r>
            <a:r>
              <a:rPr lang="en-US" altLang="ja-JP" sz="1200" dirty="0">
                <a:latin typeface="+mn-ea"/>
                <a:hlinkClick r:id="rId3"/>
              </a:rPr>
              <a:t>https://minamiaso.info/companies_out/asuhenokakehashi/</a:t>
            </a:r>
            <a:endParaRPr lang="en-US" altLang="ja-JP" sz="1200" dirty="0">
              <a:latin typeface="+mn-ea"/>
            </a:endParaRPr>
          </a:p>
        </p:txBody>
      </p:sp>
      <p:sp>
        <p:nvSpPr>
          <p:cNvPr id="15" name="テキスト ボックス 14"/>
          <p:cNvSpPr txBox="1"/>
          <p:nvPr/>
        </p:nvSpPr>
        <p:spPr>
          <a:xfrm>
            <a:off x="17748" y="1378082"/>
            <a:ext cx="9108503" cy="959430"/>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0000"/>
              </a:lnSpc>
            </a:pPr>
            <a:r>
              <a:rPr kumimoji="1" lang="ja-JP" altLang="en-US" sz="1600" b="1" dirty="0">
                <a:solidFill>
                  <a:schemeClr val="accent2"/>
                </a:solidFill>
              </a:rPr>
              <a:t>■プログラム内容</a:t>
            </a:r>
            <a:endParaRPr kumimoji="1" lang="en-US" altLang="ja-JP" sz="1600" b="1" dirty="0">
              <a:solidFill>
                <a:schemeClr val="accent2"/>
              </a:solidFill>
            </a:endParaRPr>
          </a:p>
          <a:p>
            <a:pPr>
              <a:lnSpc>
                <a:spcPct val="110000"/>
              </a:lnSpc>
            </a:pPr>
            <a:r>
              <a:rPr kumimoji="1" lang="ja-JP" altLang="en-US" sz="1200" dirty="0"/>
              <a:t>気象庁</a:t>
            </a:r>
            <a:r>
              <a:rPr lang="ja-JP" altLang="en-US" sz="1200" dirty="0"/>
              <a:t>の</a:t>
            </a:r>
            <a:r>
              <a:rPr kumimoji="1" lang="ja-JP" altLang="en-US" sz="1200" dirty="0"/>
              <a:t>観測史上初めて</a:t>
            </a:r>
            <a:r>
              <a:rPr lang="ja-JP" altLang="en-US" sz="1200" dirty="0"/>
              <a:t>２</a:t>
            </a:r>
            <a:r>
              <a:rPr kumimoji="1" lang="ja-JP" altLang="en-US" sz="1200" dirty="0"/>
              <a:t>度の震度７を観測した熊本地震</a:t>
            </a:r>
            <a:r>
              <a:rPr lang="ja-JP" altLang="en-US" sz="1200" dirty="0"/>
              <a:t>。特に被害の大きかった</a:t>
            </a:r>
            <a:r>
              <a:rPr kumimoji="1" lang="ja-JP" altLang="en-US" sz="1200" dirty="0"/>
              <a:t>南阿蘇村で、阿蘇大橋・主要国道</a:t>
            </a:r>
            <a:r>
              <a:rPr kumimoji="1" lang="en-US" altLang="ja-JP" sz="1200" dirty="0"/>
              <a:t>R57</a:t>
            </a:r>
            <a:r>
              <a:rPr kumimoji="1" lang="ja-JP" altLang="en-US" sz="1200" dirty="0"/>
              <a:t>・</a:t>
            </a:r>
            <a:r>
              <a:rPr kumimoji="1" lang="en-US" altLang="ja-JP" sz="1200" dirty="0"/>
              <a:t>JR</a:t>
            </a:r>
            <a:r>
              <a:rPr kumimoji="1" lang="ja-JP" altLang="en-US" sz="1200" dirty="0"/>
              <a:t>豊肥線を寸断した斜面崩落現場や大規模な地すべりが発生した高野台、旧東海大学に現れた地表地震断層などの震災遺構を見学しながら実際に被災された語り部・ガイドによる案内・体験談を聴き、自然の偉大さを肌に感じながら災害への危機管理能力を高める内容です。</a:t>
            </a:r>
            <a:endParaRPr kumimoji="1" lang="en-US" altLang="ja-JP" sz="1200" dirty="0"/>
          </a:p>
        </p:txBody>
      </p:sp>
      <p:sp>
        <p:nvSpPr>
          <p:cNvPr id="17" name="テキスト ボックス 16"/>
          <p:cNvSpPr txBox="1"/>
          <p:nvPr/>
        </p:nvSpPr>
        <p:spPr>
          <a:xfrm>
            <a:off x="20726" y="4274398"/>
            <a:ext cx="3543162" cy="2416046"/>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a:spcAft>
                <a:spcPts val="600"/>
              </a:spcAft>
            </a:pPr>
            <a:r>
              <a:rPr kumimoji="1" lang="ja-JP" altLang="en-US" sz="1600" b="1" dirty="0">
                <a:solidFill>
                  <a:schemeClr val="accent2"/>
                </a:solidFill>
              </a:rPr>
              <a:t>■</a:t>
            </a:r>
            <a:r>
              <a:rPr lang="ja-JP" altLang="en-US" sz="1600" b="1" dirty="0">
                <a:solidFill>
                  <a:schemeClr val="accent2"/>
                </a:solidFill>
              </a:rPr>
              <a:t>見学</a:t>
            </a:r>
            <a:r>
              <a:rPr kumimoji="1" lang="ja-JP" altLang="en-US" sz="1600" b="1" dirty="0">
                <a:solidFill>
                  <a:schemeClr val="accent2"/>
                </a:solidFill>
              </a:rPr>
              <a:t>のポイント</a:t>
            </a:r>
            <a:endParaRPr kumimoji="1" lang="en-US" altLang="ja-JP" sz="1600" b="1" dirty="0">
              <a:solidFill>
                <a:schemeClr val="accent2"/>
              </a:solidFill>
            </a:endParaRPr>
          </a:p>
          <a:p>
            <a:pPr>
              <a:spcAft>
                <a:spcPts val="600"/>
              </a:spcAft>
            </a:pPr>
            <a:r>
              <a:rPr lang="ja-JP" altLang="en-US" sz="1200" b="1" dirty="0"/>
              <a:t>数鹿流崩之碑展望所</a:t>
            </a:r>
            <a:br>
              <a:rPr lang="en-US" altLang="ja-JP" sz="1200" b="1" dirty="0"/>
            </a:br>
            <a:r>
              <a:rPr lang="ja-JP" altLang="en-US" sz="1200" dirty="0"/>
              <a:t>熊本地震で最大級の斜面崩壊が発生。崩落した旧阿蘇大橋の橋桁、斜面崩壊の跡、そして新阿蘇大橋を見ることができます。</a:t>
            </a:r>
            <a:endParaRPr lang="en-US" altLang="ja-JP" sz="1200" dirty="0"/>
          </a:p>
          <a:p>
            <a:pPr>
              <a:spcAft>
                <a:spcPts val="600"/>
              </a:spcAft>
            </a:pPr>
            <a:r>
              <a:rPr lang="ja-JP" altLang="en-US" sz="1200" b="1" dirty="0"/>
              <a:t>旧東海大学阿蘇キャンパス</a:t>
            </a:r>
            <a:br>
              <a:rPr lang="en-US" altLang="ja-JP" sz="1200" b="1" dirty="0"/>
            </a:br>
            <a:r>
              <a:rPr lang="ja-JP" altLang="en-US" sz="1200" dirty="0"/>
              <a:t>キャンパス内に現れた地表表層断層と、被災した鉄筋コンクリート造りの旧１号館を見ることができます。</a:t>
            </a:r>
            <a:endParaRPr lang="en-US" altLang="ja-JP" sz="1200" dirty="0"/>
          </a:p>
          <a:p>
            <a:pPr>
              <a:spcAft>
                <a:spcPts val="600"/>
              </a:spcAft>
            </a:pPr>
            <a:r>
              <a:rPr kumimoji="1" lang="ja-JP" altLang="en-US" sz="1200" b="1" dirty="0"/>
              <a:t>高野台地すべり跡</a:t>
            </a:r>
            <a:br>
              <a:rPr kumimoji="1" lang="en-US" altLang="ja-JP" sz="1200" b="1" dirty="0"/>
            </a:br>
            <a:r>
              <a:rPr kumimoji="1" lang="ja-JP" altLang="en-US" sz="1200" dirty="0"/>
              <a:t>平均傾斜１５度の緩勾配にもかかわらず、表層が約６００ｍ滑り落ちる大規模な地すべりが発生しました。</a:t>
            </a:r>
            <a:endParaRPr kumimoji="1" lang="en-US" altLang="ja-JP" sz="1200" dirty="0"/>
          </a:p>
        </p:txBody>
      </p:sp>
      <p:sp>
        <p:nvSpPr>
          <p:cNvPr id="18" name="テキスト ボックス 17"/>
          <p:cNvSpPr txBox="1"/>
          <p:nvPr/>
        </p:nvSpPr>
        <p:spPr>
          <a:xfrm>
            <a:off x="6599687" y="4274398"/>
            <a:ext cx="2523587" cy="1077218"/>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chemeClr val="accent2"/>
                </a:solidFill>
              </a:rPr>
              <a:t>■事前学習・事後学習</a:t>
            </a:r>
            <a:endParaRPr kumimoji="1" lang="en-US" altLang="ja-JP" sz="1600" b="1" dirty="0">
              <a:solidFill>
                <a:schemeClr val="accent2"/>
              </a:solidFill>
            </a:endParaRPr>
          </a:p>
          <a:p>
            <a:r>
              <a:rPr lang="ja-JP" altLang="en-US" sz="1200" dirty="0"/>
              <a:t>・</a:t>
            </a:r>
            <a:r>
              <a:rPr lang="en-US" altLang="ja-JP" sz="1200" dirty="0"/>
              <a:t>2016</a:t>
            </a:r>
            <a:r>
              <a:rPr lang="ja-JP" altLang="en-US" sz="1200" dirty="0"/>
              <a:t>年の熊本地震について調べてみましょう。</a:t>
            </a:r>
            <a:endParaRPr lang="en-US" altLang="ja-JP" sz="1200" dirty="0"/>
          </a:p>
          <a:p>
            <a:r>
              <a:rPr lang="ja-JP" altLang="en-US" sz="1200" dirty="0"/>
              <a:t>・もし自分の地元で災害が起きたらどうするか考えてみましょう。</a:t>
            </a:r>
          </a:p>
        </p:txBody>
      </p:sp>
      <p:sp>
        <p:nvSpPr>
          <p:cNvPr id="19" name="テキスト ボックス 18"/>
          <p:cNvSpPr txBox="1"/>
          <p:nvPr/>
        </p:nvSpPr>
        <p:spPr>
          <a:xfrm>
            <a:off x="3719367" y="4274398"/>
            <a:ext cx="2724841" cy="1077218"/>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solidFill>
                  <a:schemeClr val="accent2"/>
                </a:solidFill>
              </a:rPr>
              <a:t>■スケジュール</a:t>
            </a:r>
            <a:endParaRPr kumimoji="1" lang="en-US" altLang="ja-JP" sz="1600" b="1" dirty="0">
              <a:solidFill>
                <a:schemeClr val="accent2"/>
              </a:solidFill>
            </a:endParaRPr>
          </a:p>
          <a:p>
            <a:r>
              <a:rPr lang="ja-JP" altLang="en-US" sz="1200" dirty="0"/>
              <a:t>数鹿流崩之碑展望所・・・・・・・・・３０分</a:t>
            </a:r>
            <a:endParaRPr lang="en-US" altLang="ja-JP" sz="1200" dirty="0"/>
          </a:p>
          <a:p>
            <a:r>
              <a:rPr lang="ja-JP" altLang="en-US" sz="1200" dirty="0"/>
              <a:t>旧東海大学阿蘇キャンパス</a:t>
            </a:r>
            <a:r>
              <a:rPr kumimoji="1" lang="ja-JP" altLang="en-US" sz="1200" dirty="0"/>
              <a:t>・・・・３５</a:t>
            </a:r>
            <a:r>
              <a:rPr lang="ja-JP" altLang="en-US" sz="1200" dirty="0"/>
              <a:t>分</a:t>
            </a:r>
            <a:endParaRPr kumimoji="1" lang="en-US" altLang="ja-JP" sz="1200" dirty="0"/>
          </a:p>
          <a:p>
            <a:r>
              <a:rPr kumimoji="1" lang="ja-JP" altLang="en-US" sz="1200" dirty="0"/>
              <a:t>高野台又</a:t>
            </a:r>
            <a:r>
              <a:rPr lang="ja-JP" altLang="en-US" sz="1200" dirty="0"/>
              <a:t>数鹿流崩れ展望台</a:t>
            </a:r>
            <a:r>
              <a:rPr kumimoji="1" lang="ja-JP" altLang="en-US" sz="1200" dirty="0"/>
              <a:t>）・・</a:t>
            </a:r>
            <a:r>
              <a:rPr lang="ja-JP" altLang="en-US" sz="1200" dirty="0"/>
              <a:t>３０</a:t>
            </a:r>
            <a:r>
              <a:rPr kumimoji="1" lang="ja-JP" altLang="en-US" sz="1200" dirty="0"/>
              <a:t>分</a:t>
            </a:r>
            <a:endParaRPr kumimoji="1" lang="en-US" altLang="ja-JP" sz="1200" dirty="0"/>
          </a:p>
          <a:p>
            <a:r>
              <a:rPr lang="en-US" altLang="ja-JP" sz="1200" dirty="0"/>
              <a:t> </a:t>
            </a:r>
            <a:r>
              <a:rPr lang="en-US" altLang="ja-JP" sz="1050" dirty="0"/>
              <a:t>※</a:t>
            </a:r>
            <a:r>
              <a:rPr lang="ja-JP" altLang="en-US" sz="1050" dirty="0"/>
              <a:t>各スポットは車で５～１０分の距離です</a:t>
            </a:r>
            <a:endParaRPr kumimoji="1" lang="en-US" altLang="ja-JP" sz="1050" dirty="0"/>
          </a:p>
        </p:txBody>
      </p:sp>
      <p:pic>
        <p:nvPicPr>
          <p:cNvPr id="9" name="図 8">
            <a:extLst>
              <a:ext uri="{FF2B5EF4-FFF2-40B4-BE49-F238E27FC236}">
                <a16:creationId xmlns:a16="http://schemas.microsoft.com/office/drawing/2014/main" id="{D40BFA50-C52D-4CF1-96E2-5B1242C5A263}"/>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2273536" y="2490648"/>
            <a:ext cx="2532021" cy="1640122"/>
          </a:xfrm>
          <a:prstGeom prst="rect">
            <a:avLst/>
          </a:prstGeom>
        </p:spPr>
      </p:pic>
      <p:pic>
        <p:nvPicPr>
          <p:cNvPr id="13" name="図 12">
            <a:extLst>
              <a:ext uri="{FF2B5EF4-FFF2-40B4-BE49-F238E27FC236}">
                <a16:creationId xmlns:a16="http://schemas.microsoft.com/office/drawing/2014/main" id="{41878852-483C-43EA-BE32-0F95D26314E0}"/>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7130302" y="2488555"/>
            <a:ext cx="2000463" cy="1640122"/>
          </a:xfrm>
          <a:prstGeom prst="rect">
            <a:avLst/>
          </a:prstGeom>
        </p:spPr>
      </p:pic>
      <p:pic>
        <p:nvPicPr>
          <p:cNvPr id="16" name="図 15">
            <a:extLst>
              <a:ext uri="{FF2B5EF4-FFF2-40B4-BE49-F238E27FC236}">
                <a16:creationId xmlns:a16="http://schemas.microsoft.com/office/drawing/2014/main" id="{6F0CA755-CDC3-430B-B068-5167BF54ACCA}"/>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7748" y="2483233"/>
            <a:ext cx="2186830" cy="1640122"/>
          </a:xfrm>
          <a:prstGeom prst="rect">
            <a:avLst/>
          </a:prstGeom>
        </p:spPr>
      </p:pic>
      <p:pic>
        <p:nvPicPr>
          <p:cNvPr id="22" name="図 21">
            <a:extLst>
              <a:ext uri="{FF2B5EF4-FFF2-40B4-BE49-F238E27FC236}">
                <a16:creationId xmlns:a16="http://schemas.microsoft.com/office/drawing/2014/main" id="{DAD18CEA-1551-4B2F-A89C-24C627D1A5AC}"/>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4874515" y="2490649"/>
            <a:ext cx="2186830" cy="1640122"/>
          </a:xfrm>
          <a:prstGeom prst="rect">
            <a:avLst/>
          </a:prstGeom>
        </p:spPr>
      </p:pic>
    </p:spTree>
    <p:extLst>
      <p:ext uri="{BB962C8B-B14F-4D97-AF65-F5344CB8AC3E}">
        <p14:creationId xmlns:p14="http://schemas.microsoft.com/office/powerpoint/2010/main" val="18810089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458</Words>
  <Application>Microsoft Office PowerPoint</Application>
  <PresentationFormat>画面に合わせる (4:3)</PresentationFormat>
  <Paragraphs>23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Arial</vt:lpstr>
      <vt:lpstr>Calibri</vt:lpstr>
      <vt:lpstr>Office ​​テーマ</vt:lpstr>
      <vt:lpstr>防災学習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熊本県教育旅行メニュー</dc:title>
  <dc:creator>kumamoto</dc:creator>
  <cp:lastModifiedBy>kmj-mice</cp:lastModifiedBy>
  <cp:revision>77</cp:revision>
  <cp:lastPrinted>2019-08-27T04:42:48Z</cp:lastPrinted>
  <dcterms:created xsi:type="dcterms:W3CDTF">2019-08-13T07:12:14Z</dcterms:created>
  <dcterms:modified xsi:type="dcterms:W3CDTF">2021-04-19T07:55:30Z</dcterms:modified>
</cp:coreProperties>
</file>